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31" d="100"/>
          <a:sy n="231" d="100"/>
        </p:scale>
        <p:origin x="-104" y="-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2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2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8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2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1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C1AE-E3E7-DA44-9074-C197B44EF1DA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B2D9-493A-4445-BFF1-D937DEB0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125993" y="663996"/>
            <a:ext cx="1573517" cy="200055"/>
          </a:xfrm>
          <a:prstGeom prst="rect">
            <a:avLst/>
          </a:prstGeom>
          <a:solidFill>
            <a:srgbClr val="F4000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  <a:latin typeface="VAG Rounded Light SSi" panose="020B0500000000000000" pitchFamily="34" charset="0"/>
              </a:defRPr>
            </a:lvl1pPr>
          </a:lstStyle>
          <a:p>
            <a:pPr algn="ctr">
              <a:defRPr/>
            </a:pPr>
            <a:r>
              <a:rPr lang="en-US" sz="700" b="0" kern="0" dirty="0">
                <a:solidFill>
                  <a:srgbClr val="FFFFFF"/>
                </a:solidFill>
                <a:latin typeface="Arial"/>
                <a:cs typeface="Arial"/>
              </a:rPr>
              <a:t>Q2 </a:t>
            </a:r>
            <a:r>
              <a:rPr lang="en-US" sz="700" b="0" kern="0" dirty="0" smtClean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lang="en-US" sz="700" b="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8978" y="663996"/>
            <a:ext cx="1573517" cy="200055"/>
          </a:xfrm>
          <a:prstGeom prst="rect">
            <a:avLst/>
          </a:prstGeom>
          <a:solidFill>
            <a:srgbClr val="F4000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  <a:latin typeface="VAG Rounded Light SSi" panose="020B0500000000000000" pitchFamily="34" charset="0"/>
              </a:defRPr>
            </a:lvl1pPr>
          </a:lstStyle>
          <a:p>
            <a:pPr algn="ctr">
              <a:defRPr/>
            </a:pPr>
            <a:r>
              <a:rPr lang="en-US" sz="700" b="0" kern="0" dirty="0">
                <a:solidFill>
                  <a:srgbClr val="FFFFFF"/>
                </a:solidFill>
                <a:latin typeface="Arial"/>
                <a:cs typeface="Arial"/>
              </a:rPr>
              <a:t>Q3 </a:t>
            </a:r>
            <a:r>
              <a:rPr lang="en-US" sz="700" b="0" kern="0" dirty="0" smtClean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lang="en-US" sz="700" b="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58014" y="663999"/>
            <a:ext cx="1573517" cy="200055"/>
          </a:xfrm>
          <a:prstGeom prst="rect">
            <a:avLst/>
          </a:prstGeom>
          <a:solidFill>
            <a:srgbClr val="F4000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  <a:latin typeface="VAG Rounded Light SSi" panose="020B0500000000000000" pitchFamily="34" charset="0"/>
              </a:defRPr>
            </a:lvl1pPr>
          </a:lstStyle>
          <a:p>
            <a:pPr algn="ctr">
              <a:defRPr/>
            </a:pPr>
            <a:r>
              <a:rPr lang="en-US" sz="700" b="0" kern="0" dirty="0">
                <a:solidFill>
                  <a:srgbClr val="FFFFFF"/>
                </a:solidFill>
                <a:latin typeface="Arial"/>
                <a:cs typeface="Arial"/>
              </a:rPr>
              <a:t>Q4 </a:t>
            </a:r>
            <a:r>
              <a:rPr lang="en-US" sz="700" b="0" kern="0" dirty="0" smtClean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lang="en-US" sz="700" b="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27849" y="884838"/>
            <a:ext cx="1573517" cy="153888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wrap="square" lIns="0" tIns="0" r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  <a:latin typeface="VAG Rounded Light SSi" panose="020B0500000000000000" pitchFamily="34" charset="0"/>
              </a:defRPr>
            </a:lvl1pPr>
          </a:lstStyle>
          <a:p>
            <a:pPr algn="ctr">
              <a:defRPr/>
            </a:pPr>
            <a:r>
              <a:rPr lang="en-US" sz="700" b="0" kern="0" dirty="0">
                <a:solidFill>
                  <a:srgbClr val="FFFFFF"/>
                </a:solidFill>
                <a:latin typeface="Arial"/>
                <a:cs typeface="Arial"/>
              </a:rPr>
              <a:t>Apr       </a:t>
            </a:r>
            <a:r>
              <a:rPr lang="en-US" sz="700" b="0" kern="0" dirty="0" smtClean="0">
                <a:solidFill>
                  <a:srgbClr val="FFFFFF"/>
                </a:solidFill>
                <a:latin typeface="Arial"/>
                <a:cs typeface="Arial"/>
              </a:rPr>
              <a:t>|       </a:t>
            </a:r>
            <a:r>
              <a:rPr lang="en-US" sz="700" b="0" kern="0" dirty="0">
                <a:solidFill>
                  <a:srgbClr val="FFFFFF"/>
                </a:solidFill>
                <a:latin typeface="Arial"/>
                <a:cs typeface="Arial"/>
              </a:rPr>
              <a:t>May  </a:t>
            </a:r>
            <a:r>
              <a:rPr lang="en-US" sz="700" b="0" kern="0" dirty="0" smtClean="0">
                <a:solidFill>
                  <a:srgbClr val="FFFFFF"/>
                </a:solidFill>
                <a:latin typeface="Arial"/>
                <a:cs typeface="Arial"/>
              </a:rPr>
              <a:t>   |         Jun</a:t>
            </a:r>
            <a:endParaRPr lang="en-US" sz="700" b="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02993" y="884838"/>
            <a:ext cx="1573517" cy="153888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wrap="square" lIns="0" tIns="0" r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  <a:latin typeface="VAG Rounded Light SSi" panose="020B0500000000000000" pitchFamily="34" charset="0"/>
              </a:defRPr>
            </a:lvl1pPr>
          </a:lstStyle>
          <a:p>
            <a:pPr algn="ctr">
              <a:defRPr/>
            </a:pPr>
            <a:r>
              <a:rPr lang="en-US" sz="700" b="0" kern="0" dirty="0">
                <a:solidFill>
                  <a:srgbClr val="FFFFFF"/>
                </a:solidFill>
                <a:latin typeface="Arial"/>
                <a:cs typeface="Arial"/>
              </a:rPr>
              <a:t>Jul          |         Aug         |          Sep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54670" y="884838"/>
            <a:ext cx="1573517" cy="153888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wrap="square" lIns="0" tIns="0" r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  <a:latin typeface="VAG Rounded Light SSi" panose="020B0500000000000000" pitchFamily="34" charset="0"/>
              </a:defRPr>
            </a:lvl1pPr>
          </a:lstStyle>
          <a:p>
            <a:pPr algn="ctr">
              <a:defRPr/>
            </a:pPr>
            <a:r>
              <a:rPr lang="en-US" sz="700" b="0" kern="0" dirty="0">
                <a:solidFill>
                  <a:srgbClr val="FFFFFF"/>
                </a:solidFill>
                <a:latin typeface="Arial"/>
                <a:cs typeface="Arial"/>
              </a:rPr>
              <a:t>Oct     </a:t>
            </a:r>
            <a:r>
              <a:rPr lang="en-US" sz="700" b="0" kern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700" b="0" kern="0" dirty="0">
                <a:solidFill>
                  <a:srgbClr val="FFFFFF"/>
                </a:solidFill>
                <a:latin typeface="Arial"/>
                <a:cs typeface="Arial"/>
              </a:rPr>
              <a:t>|          Nov         |         Dec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56899" y="672161"/>
            <a:ext cx="1573517" cy="200055"/>
          </a:xfrm>
          <a:prstGeom prst="rect">
            <a:avLst/>
          </a:prstGeom>
          <a:solidFill>
            <a:srgbClr val="F4000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  <a:latin typeface="VAG Rounded Light SSi" panose="020B0500000000000000" pitchFamily="34" charset="0"/>
              </a:defRPr>
            </a:lvl1pPr>
          </a:lstStyle>
          <a:p>
            <a:pPr algn="ctr">
              <a:defRPr/>
            </a:pPr>
            <a:r>
              <a:rPr lang="en-US" sz="700" b="0" kern="0" dirty="0" smtClean="0">
                <a:solidFill>
                  <a:srgbClr val="FFFFFF"/>
                </a:solidFill>
                <a:latin typeface="Arial"/>
                <a:cs typeface="Arial"/>
              </a:rPr>
              <a:t>Q1 2018</a:t>
            </a:r>
            <a:endParaRPr lang="en-US" sz="700" b="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56899" y="884838"/>
            <a:ext cx="1573517" cy="153888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wrap="square" lIns="0" tIns="0" r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  <a:latin typeface="VAG Rounded Light SSi" panose="020B0500000000000000" pitchFamily="34" charset="0"/>
              </a:defRPr>
            </a:lvl1pPr>
          </a:lstStyle>
          <a:p>
            <a:pPr algn="ctr">
              <a:defRPr/>
            </a:pPr>
            <a:r>
              <a:rPr lang="en-US" sz="700" b="0" kern="0" dirty="0" smtClean="0">
                <a:solidFill>
                  <a:srgbClr val="FFFFFF"/>
                </a:solidFill>
                <a:latin typeface="Arial"/>
                <a:cs typeface="Arial"/>
              </a:rPr>
              <a:t>Jan       |       Feb          |        Mar</a:t>
            </a:r>
            <a:endParaRPr lang="en-US" sz="700" b="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12085" y="1090574"/>
            <a:ext cx="8919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85916" y="1339600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85916" y="1588626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85916" y="1837652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85916" y="2086678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85916" y="2335704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85916" y="2584730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85916" y="3082782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85916" y="3331808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85916" y="3580834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85916" y="4078886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85916" y="3829860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85916" y="4327912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85916" y="4576938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1099"/>
            <a:ext cx="9144000" cy="28575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2018 OBBO </a:t>
            </a:r>
            <a:r>
              <a:rPr lang="en-US" sz="2000" dirty="0" smtClean="0">
                <a:latin typeface="Arial"/>
                <a:cs typeface="Arial"/>
              </a:rPr>
              <a:t>Calendar – Large Store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>
            <a:off x="485916" y="5074986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485916" y="4825964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6386" y="1138510"/>
            <a:ext cx="2119413" cy="393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Meals - Ready to Create (Pizza/Grilling/Pizza)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Meals </a:t>
            </a:r>
            <a:r>
              <a:rPr lang="mr-IN" sz="700" dirty="0" smtClean="0">
                <a:solidFill>
                  <a:srgbClr val="D9D9D9"/>
                </a:solidFill>
                <a:latin typeface="Arial"/>
                <a:cs typeface="Arial"/>
              </a:rPr>
              <a:t>–</a:t>
            </a: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 Breakfast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Meals </a:t>
            </a:r>
            <a:r>
              <a:rPr lang="mr-IN" sz="700" dirty="0" smtClean="0">
                <a:solidFill>
                  <a:srgbClr val="D9D9D9"/>
                </a:solidFill>
                <a:latin typeface="Arial"/>
                <a:cs typeface="Arial"/>
              </a:rPr>
              <a:t>–</a:t>
            </a: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 Fresh to Go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Meals </a:t>
            </a:r>
            <a:r>
              <a:rPr lang="mr-IN" sz="700" dirty="0" smtClean="0">
                <a:solidFill>
                  <a:srgbClr val="D9D9D9"/>
                </a:solidFill>
                <a:latin typeface="Arial"/>
                <a:cs typeface="Arial"/>
              </a:rPr>
              <a:t>–</a:t>
            </a: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 Ready to Serve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TBD Leisure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@Home Media </a:t>
            </a:r>
            <a:r>
              <a:rPr lang="mr-IN" sz="700" dirty="0" smtClean="0">
                <a:solidFill>
                  <a:srgbClr val="D9D9D9"/>
                </a:solidFill>
                <a:latin typeface="Arial"/>
                <a:cs typeface="Arial"/>
              </a:rPr>
              <a:t>–</a:t>
            </a: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 Movie Night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@Home Media </a:t>
            </a:r>
            <a:r>
              <a:rPr lang="mr-IN" sz="700" dirty="0" smtClean="0">
                <a:solidFill>
                  <a:srgbClr val="D9D9D9"/>
                </a:solidFill>
                <a:latin typeface="Arial"/>
                <a:cs typeface="Arial"/>
              </a:rPr>
              <a:t>–</a:t>
            </a:r>
            <a:r>
              <a:rPr lang="en-US" sz="700" dirty="0" smtClean="0">
                <a:solidFill>
                  <a:srgbClr val="D9D9D9"/>
                </a:solidFill>
                <a:latin typeface="Arial"/>
                <a:cs typeface="Arial"/>
              </a:rPr>
              <a:t> Sports Watching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latin typeface="Arial"/>
                <a:cs typeface="Arial"/>
              </a:rPr>
              <a:t>Hydration Beauty (LS)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latin typeface="Arial"/>
                <a:cs typeface="Arial"/>
              </a:rPr>
              <a:t>Hydration Wellbeing (LS)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latin typeface="Arial"/>
                <a:cs typeface="Arial"/>
              </a:rPr>
              <a:t>Hydration Sports (LS)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latin typeface="Arial"/>
                <a:cs typeface="Arial"/>
              </a:rPr>
              <a:t>Hydration Fitness for Life (LS)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Hydration Sports (CR)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Hydration Beauty (Drug)</a:t>
            </a:r>
          </a:p>
          <a:p>
            <a:pPr>
              <a:spcBef>
                <a:spcPts val="1100"/>
              </a:spcBef>
            </a:pPr>
            <a:r>
              <a:rPr lang="en-US" sz="7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Hydration Wellbeing/RX (Drug)</a:t>
            </a:r>
          </a:p>
          <a:p>
            <a:pPr>
              <a:spcBef>
                <a:spcPts val="1100"/>
              </a:spcBef>
            </a:pPr>
            <a:endParaRPr lang="en-US" sz="700" dirty="0" smtClean="0">
              <a:latin typeface="Arial"/>
              <a:cs typeface="Arial"/>
            </a:endParaRPr>
          </a:p>
          <a:p>
            <a:pPr>
              <a:spcBef>
                <a:spcPts val="1100"/>
              </a:spcBef>
            </a:pPr>
            <a:endParaRPr lang="en-US" sz="700" dirty="0"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85916" y="2833756"/>
            <a:ext cx="8545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804476" y="3869697"/>
            <a:ext cx="3223711" cy="182437"/>
            <a:chOff x="7706993" y="2679182"/>
            <a:chExt cx="3223711" cy="182437"/>
          </a:xfrm>
          <a:solidFill>
            <a:srgbClr val="F40009"/>
          </a:solidFill>
        </p:grpSpPr>
        <p:sp>
          <p:nvSpPr>
            <p:cNvPr id="143" name="Oval 142"/>
            <p:cNvSpPr/>
            <p:nvPr/>
          </p:nvSpPr>
          <p:spPr>
            <a:xfrm>
              <a:off x="7706993" y="2684085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10753170" y="2679182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cxnSp>
          <p:nvCxnSpPr>
            <p:cNvPr id="150" name="Straight Connector 149"/>
            <p:cNvCxnSpPr>
              <a:stCxn id="143" idx="6"/>
              <a:endCxn id="144" idx="2"/>
            </p:cNvCxnSpPr>
            <p:nvPr/>
          </p:nvCxnSpPr>
          <p:spPr>
            <a:xfrm flipV="1">
              <a:off x="7884527" y="2767949"/>
              <a:ext cx="2868643" cy="4903"/>
            </a:xfrm>
            <a:prstGeom prst="lin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5804476" y="3370907"/>
            <a:ext cx="1549134" cy="182437"/>
            <a:chOff x="7706993" y="2679182"/>
            <a:chExt cx="1549134" cy="182437"/>
          </a:xfrm>
          <a:solidFill>
            <a:srgbClr val="F40009"/>
          </a:solidFill>
        </p:grpSpPr>
        <p:sp>
          <p:nvSpPr>
            <p:cNvPr id="112" name="Oval 111"/>
            <p:cNvSpPr/>
            <p:nvPr/>
          </p:nvSpPr>
          <p:spPr>
            <a:xfrm>
              <a:off x="7706993" y="2684085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9078593" y="2679182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cxnSp>
          <p:nvCxnSpPr>
            <p:cNvPr id="130" name="Straight Connector 129"/>
            <p:cNvCxnSpPr>
              <a:stCxn id="112" idx="6"/>
              <a:endCxn id="119" idx="2"/>
            </p:cNvCxnSpPr>
            <p:nvPr/>
          </p:nvCxnSpPr>
          <p:spPr>
            <a:xfrm flipV="1">
              <a:off x="7884527" y="2767949"/>
              <a:ext cx="1194066" cy="4903"/>
            </a:xfrm>
            <a:prstGeom prst="lin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804476" y="2866148"/>
            <a:ext cx="1549134" cy="182437"/>
            <a:chOff x="7706993" y="2679182"/>
            <a:chExt cx="1549134" cy="182437"/>
          </a:xfrm>
          <a:solidFill>
            <a:srgbClr val="F40009"/>
          </a:solidFill>
        </p:grpSpPr>
        <p:sp>
          <p:nvSpPr>
            <p:cNvPr id="99" name="Oval 98"/>
            <p:cNvSpPr/>
            <p:nvPr/>
          </p:nvSpPr>
          <p:spPr>
            <a:xfrm>
              <a:off x="7706993" y="2684085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078593" y="2679182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cxnSp>
          <p:nvCxnSpPr>
            <p:cNvPr id="101" name="Straight Connector 100"/>
            <p:cNvCxnSpPr>
              <a:stCxn id="99" idx="6"/>
              <a:endCxn id="100" idx="2"/>
            </p:cNvCxnSpPr>
            <p:nvPr/>
          </p:nvCxnSpPr>
          <p:spPr>
            <a:xfrm flipV="1">
              <a:off x="7884527" y="2767949"/>
              <a:ext cx="1194066" cy="4903"/>
            </a:xfrm>
            <a:prstGeom prst="lin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7454670" y="3619320"/>
            <a:ext cx="1549134" cy="182437"/>
            <a:chOff x="7706993" y="2679182"/>
            <a:chExt cx="1549134" cy="182437"/>
          </a:xfrm>
          <a:solidFill>
            <a:srgbClr val="F40009"/>
          </a:solidFill>
        </p:grpSpPr>
        <p:sp>
          <p:nvSpPr>
            <p:cNvPr id="137" name="Oval 136"/>
            <p:cNvSpPr/>
            <p:nvPr/>
          </p:nvSpPr>
          <p:spPr>
            <a:xfrm>
              <a:off x="7706993" y="2684085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9078593" y="2679182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cxnSp>
          <p:nvCxnSpPr>
            <p:cNvPr id="139" name="Straight Connector 138"/>
            <p:cNvCxnSpPr>
              <a:stCxn id="137" idx="6"/>
              <a:endCxn id="138" idx="2"/>
            </p:cNvCxnSpPr>
            <p:nvPr/>
          </p:nvCxnSpPr>
          <p:spPr>
            <a:xfrm flipV="1">
              <a:off x="7884527" y="2767949"/>
              <a:ext cx="1194066" cy="4903"/>
            </a:xfrm>
            <a:prstGeom prst="lin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454670" y="3121750"/>
            <a:ext cx="1549134" cy="182437"/>
            <a:chOff x="7706993" y="2679182"/>
            <a:chExt cx="1549134" cy="182437"/>
          </a:xfrm>
          <a:solidFill>
            <a:srgbClr val="F40009"/>
          </a:solidFill>
        </p:grpSpPr>
        <p:sp>
          <p:nvSpPr>
            <p:cNvPr id="103" name="Oval 102"/>
            <p:cNvSpPr/>
            <p:nvPr/>
          </p:nvSpPr>
          <p:spPr>
            <a:xfrm>
              <a:off x="7706993" y="2684085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078593" y="2679182"/>
              <a:ext cx="177534" cy="177534"/>
            </a:xfrm>
            <a:prstGeom prst="ellips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rgbClr val="455560"/>
                </a:solidFill>
              </a:endParaRPr>
            </a:p>
          </p:txBody>
        </p:sp>
        <p:cxnSp>
          <p:nvCxnSpPr>
            <p:cNvPr id="106" name="Straight Connector 105"/>
            <p:cNvCxnSpPr>
              <a:stCxn id="103" idx="6"/>
              <a:endCxn id="104" idx="2"/>
            </p:cNvCxnSpPr>
            <p:nvPr/>
          </p:nvCxnSpPr>
          <p:spPr>
            <a:xfrm flipV="1">
              <a:off x="7884527" y="2767949"/>
              <a:ext cx="1194066" cy="4903"/>
            </a:xfrm>
            <a:prstGeom prst="line">
              <a:avLst/>
            </a:prstGeom>
            <a:grpFill/>
            <a:ln w="28575" cmpd="sng">
              <a:solidFill>
                <a:srgbClr val="F400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457" y="2117034"/>
            <a:ext cx="338995" cy="773791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08" name="Picture 2" descr="C:\Users\lucia.cimmino\Downloads\Surf_Pallet Display_NE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1723" y="2116875"/>
            <a:ext cx="622088" cy="7728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065" y="2391587"/>
            <a:ext cx="346281" cy="750004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161" y="2391587"/>
            <a:ext cx="606132" cy="750004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817" y="3091235"/>
            <a:ext cx="472541" cy="725880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747" y="3087843"/>
            <a:ext cx="631316" cy="732665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140" name="object 21"/>
          <p:cNvSpPr/>
          <p:nvPr/>
        </p:nvSpPr>
        <p:spPr>
          <a:xfrm>
            <a:off x="8256699" y="4041075"/>
            <a:ext cx="496647" cy="100901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5" r="-119233" b="-3493"/>
            </a:stretch>
          </a:blipFill>
          <a:ln>
            <a:solidFill>
              <a:srgbClr val="BFBFB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 r="21028"/>
          <a:stretch/>
        </p:blipFill>
        <p:spPr>
          <a:xfrm>
            <a:off x="6044300" y="4041075"/>
            <a:ext cx="327700" cy="812962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363" y="4041075"/>
            <a:ext cx="305645" cy="813464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4371" y="4041075"/>
            <a:ext cx="511876" cy="810001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</p:pic>
      <p:pic>
        <p:nvPicPr>
          <p:cNvPr id="157" name="E92DEF13-6C41-44CD-B1EC-310973A88051" descr="image00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609" y="4041075"/>
            <a:ext cx="417755" cy="805312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  <a:extLst/>
        </p:spPr>
      </p:pic>
      <p:cxnSp>
        <p:nvCxnSpPr>
          <p:cNvPr id="10" name="Straight Connector 9"/>
          <p:cNvCxnSpPr>
            <a:stCxn id="140" idx="0"/>
          </p:cNvCxnSpPr>
          <p:nvPr/>
        </p:nvCxnSpPr>
        <p:spPr>
          <a:xfrm flipH="1" flipV="1">
            <a:off x="8499398" y="3712990"/>
            <a:ext cx="5625" cy="32808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3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112</Words>
  <Application>Microsoft Macintosh PowerPoint</Application>
  <PresentationFormat>On-screen Show (16:9)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2018 OBBO Calendar – Large Store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OBBO Calendar</dc:title>
  <dc:creator>Avenir</dc:creator>
  <cp:lastModifiedBy>Avenir</cp:lastModifiedBy>
  <cp:revision>5</cp:revision>
  <dcterms:created xsi:type="dcterms:W3CDTF">2017-12-20T17:30:52Z</dcterms:created>
  <dcterms:modified xsi:type="dcterms:W3CDTF">2017-12-20T19:07:40Z</dcterms:modified>
</cp:coreProperties>
</file>