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5"/>
  </p:sldMasterIdLst>
  <p:notesMasterIdLst>
    <p:notesMasterId r:id="rId19"/>
  </p:notesMasterIdLst>
  <p:sldIdLst>
    <p:sldId id="818" r:id="rId6"/>
    <p:sldId id="692" r:id="rId7"/>
    <p:sldId id="728" r:id="rId8"/>
    <p:sldId id="1042" r:id="rId9"/>
    <p:sldId id="1005" r:id="rId10"/>
    <p:sldId id="1006" r:id="rId11"/>
    <p:sldId id="1075" r:id="rId12"/>
    <p:sldId id="1076" r:id="rId13"/>
    <p:sldId id="1077" r:id="rId14"/>
    <p:sldId id="1078" r:id="rId15"/>
    <p:sldId id="1067" r:id="rId16"/>
    <p:sldId id="1079" r:id="rId17"/>
    <p:sldId id="1080" r:id="rId18"/>
  </p:sldIdLst>
  <p:sldSz cx="12188825" cy="6858000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9"/>
    <a:srgbClr val="FF00FF"/>
    <a:srgbClr val="D57A65"/>
    <a:srgbClr val="D78463"/>
    <a:srgbClr val="D98969"/>
    <a:srgbClr val="DB9173"/>
    <a:srgbClr val="DF9C81"/>
    <a:srgbClr val="F09570"/>
    <a:srgbClr val="F29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 varScale="1">
        <p:scale>
          <a:sx n="107" d="100"/>
          <a:sy n="107" d="100"/>
        </p:scale>
        <p:origin x="-128" y="-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2F6F310E-EA1C-4DBC-8E57-E724B122AEE4}" type="datetimeFigureOut">
              <a:rPr lang="en-US" smtClean="0"/>
              <a:t>12/16/17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49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CDC9DFAA-59C7-4467-8476-8453660C0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4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84213"/>
            <a:ext cx="6078537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F5AC4-48E9-458A-82E3-1C1A98E7412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4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Imai to brief Richard for flex rack, larger footprint with MPET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Done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Complete How it Works or delete if no value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Done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Tool row if relevant</a:t>
            </a:r>
          </a:p>
          <a:p>
            <a:pPr marL="6286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No tool will be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for this OBBO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480-76AD-4294-9015-885DCFE327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5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Imai to brief Richard for flex rack, larger footprint with MPET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Done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Complete How it Works or delete if no value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Done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Tool row if relevant</a:t>
            </a:r>
          </a:p>
          <a:p>
            <a:pPr marL="6286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No tool will be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for this OBBO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480-76AD-4294-9015-885DCFE327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1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Imai to brief Richard for flex rack, larger footprint with MPET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Done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Complete How it Works or delete if no value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Done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Tool row if relevant</a:t>
            </a:r>
          </a:p>
          <a:p>
            <a:pPr marL="6286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No tool will be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for this OBBO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480-76AD-4294-9015-885DCFE327C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3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Imai to brief Richard for flex rack, larger footprint with MPET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Done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Complete How it Works or delete if no value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Done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Tool row if relevant</a:t>
            </a:r>
          </a:p>
          <a:p>
            <a:pPr marL="6286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(Imai Comment) No tool will be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for this OBBO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12480-76AD-4294-9015-885DCFE327C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1647-DBD8-45CF-A331-D1434F27CA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48AD-D9DC-4DFD-B6AD-EF86733E42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421816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Classified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2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14B9-8294-4092-8024-926498FC8772}" type="datetime1">
              <a:rPr lang="en-US" smtClean="0"/>
              <a:t>12/16/17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Classified -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24B7-B0ED-4158-BD11-721F249E25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35A-3F09-4422-B06A-6309AF4AB271}" type="datetime1">
              <a:rPr lang="en-US" smtClean="0"/>
              <a:t>12/16/17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Classified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24B7-B0ED-4158-BD11-721F249E25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3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cking:Title and Content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28515" y="313533"/>
            <a:ext cx="10969413" cy="6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9384" y="6553731"/>
            <a:ext cx="609441" cy="304271"/>
          </a:xfrm>
          <a:prstGeom prst="rect">
            <a:avLst/>
          </a:prstGeom>
        </p:spPr>
        <p:txBody>
          <a:bodyPr vert="horz" lIns="64008" tIns="0" rIns="0" bIns="0" rtlCol="0" anchor="ctr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9936CF15-C2EA-4394-990A-188B1C0A99A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6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28515" y="313533"/>
            <a:ext cx="10969413" cy="6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799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9385" y="6553733"/>
            <a:ext cx="609441" cy="304271"/>
          </a:xfrm>
          <a:prstGeom prst="rect">
            <a:avLst/>
          </a:prstGeom>
        </p:spPr>
        <p:txBody>
          <a:bodyPr vert="horz" lIns="64008" tIns="0" rIns="0" bIns="0" rtlCol="0" anchor="ctr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9936CF15-C2EA-4394-990A-188B1C0A99A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4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11" y="130629"/>
            <a:ext cx="11125201" cy="708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1" y="1121231"/>
            <a:ext cx="118757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84" y="6421816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85B0-1983-4818-8A8F-93B67F456F48}" type="datetime1">
              <a:rPr lang="en-US" smtClean="0"/>
              <a:t>12/16/17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46665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Classified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569" y="6421816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24B7-B0ED-4158-BD11-721F249E259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14400"/>
            <a:ext cx="121888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39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55" r:id="rId2"/>
    <p:sldLayoutId id="2147483651" r:id="rId3"/>
    <p:sldLayoutId id="2147483744" r:id="rId4"/>
    <p:sldLayoutId id="2147483910" r:id="rId5"/>
    <p:sldLayoutId id="214748395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ts val="0"/>
        </a:spcBef>
        <a:buNone/>
        <a:defRPr lang="en-US" sz="2400" b="1" kern="1200" baseline="0" dirty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4625" indent="-174625" algn="l" defTabSz="914400" rtl="0" eaLnBrk="1" latinLnBrk="0" hangingPunct="1">
        <a:lnSpc>
          <a:spcPct val="85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4675" indent="-233363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168275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4125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1788" indent="-22860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emf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jpeg"/><Relationship Id="rId10" Type="http://schemas.openxmlformats.org/officeDocument/2006/relationships/image" Target="../media/image22.jpeg"/><Relationship Id="rId11" Type="http://schemas.openxmlformats.org/officeDocument/2006/relationships/image" Target="../media/image23.gif"/><Relationship Id="rId12" Type="http://schemas.openxmlformats.org/officeDocument/2006/relationships/image" Target="../media/image24.gif"/><Relationship Id="rId13" Type="http://schemas.openxmlformats.org/officeDocument/2006/relationships/image" Target="../media/image25.gif"/><Relationship Id="rId14" Type="http://schemas.openxmlformats.org/officeDocument/2006/relationships/image" Target="../media/image26.gif"/><Relationship Id="rId15" Type="http://schemas.openxmlformats.org/officeDocument/2006/relationships/image" Target="../media/image27.gif"/><Relationship Id="rId16" Type="http://schemas.openxmlformats.org/officeDocument/2006/relationships/image" Target="../media/image28.jpeg"/><Relationship Id="rId17" Type="http://schemas.openxmlformats.org/officeDocument/2006/relationships/image" Target="../media/image29.jpeg"/><Relationship Id="rId18" Type="http://schemas.openxmlformats.org/officeDocument/2006/relationships/image" Target="../media/image30.jpeg"/><Relationship Id="rId1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emf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24B7-B0ED-4158-BD11-721F249E259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819400"/>
            <a:ext cx="10541000" cy="1362075"/>
          </a:xfrm>
        </p:spPr>
        <p:txBody>
          <a:bodyPr/>
          <a:lstStyle/>
          <a:p>
            <a:r>
              <a:rPr lang="en-US" sz="4000" dirty="0" smtClean="0"/>
              <a:t>HYDRATION OCCASION PATHWAYS: Convenience </a:t>
            </a:r>
            <a:r>
              <a:rPr lang="en-US" sz="4000" dirty="0" smtClean="0"/>
              <a:t>Retail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515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94408" y="1107778"/>
            <a:ext cx="5228345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99" dirty="0" smtClean="0">
                <a:solidFill>
                  <a:prstClr val="white"/>
                </a:solidFill>
              </a:rPr>
              <a:t>18.5”(w) x 25.75”(d) x 56”(h)</a:t>
            </a:r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19" y="6550914"/>
            <a:ext cx="5410279" cy="224176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*See appendix for all rack options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99648" y="1122599"/>
            <a:ext cx="5228345" cy="36357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lIns="182784" tIns="45696" bIns="91392" rtlCol="0">
            <a:noAutofit/>
          </a:bodyPr>
          <a:lstStyle/>
          <a:p>
            <a:pPr algn="ctr"/>
            <a:r>
              <a:rPr lang="en-US" sz="1798" b="1" dirty="0">
                <a:solidFill>
                  <a:prstClr val="white"/>
                </a:solidFill>
              </a:rPr>
              <a:t>OBBO PLANOGRAM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262" y="1122599"/>
            <a:ext cx="5308003" cy="375369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lIns="182784" tIns="45696" bIns="91392" rtlCol="0">
            <a:noAutofit/>
          </a:bodyPr>
          <a:lstStyle/>
          <a:p>
            <a:pPr algn="ctr"/>
            <a:r>
              <a:rPr lang="en-US" sz="1798" b="1" dirty="0">
                <a:solidFill>
                  <a:prstClr val="white"/>
                </a:solidFill>
              </a:rPr>
              <a:t>PROGRAM ELEMENTS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848AD-D9DC-4DFD-B6AD-EF86733E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1125200" cy="709613"/>
          </a:xfrm>
        </p:spPr>
        <p:txBody>
          <a:bodyPr/>
          <a:lstStyle/>
          <a:p>
            <a:r>
              <a:rPr lang="en-US" dirty="0"/>
              <a:t>Hydration </a:t>
            </a:r>
            <a:r>
              <a:rPr lang="en-US" dirty="0" smtClean="0"/>
              <a:t>Active Lifestyle/Sports OBBO CR: END CAP DRESS KIT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770375" y="2739061"/>
            <a:ext cx="91926" cy="15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746178" y="1401356"/>
            <a:ext cx="394607" cy="6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27431" y="5190838"/>
            <a:ext cx="47247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Dress-up </a:t>
            </a:r>
            <a:r>
              <a:rPr lang="en-CA" sz="1200" dirty="0"/>
              <a:t>kit for existing 3ft </a:t>
            </a:r>
            <a:r>
              <a:rPr lang="en-CA" sz="1200" dirty="0" smtClean="0"/>
              <a:t>endcap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Semi-transparent </a:t>
            </a:r>
            <a:r>
              <a:rPr lang="en-CA" sz="1200" dirty="0"/>
              <a:t>side panel attached to slotted </a:t>
            </a:r>
            <a:r>
              <a:rPr lang="en-CA" sz="1200" dirty="0" smtClean="0"/>
              <a:t>uprights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Removable </a:t>
            </a:r>
            <a:r>
              <a:rPr lang="en-CA" sz="1200" dirty="0"/>
              <a:t>plastic header with channel for graphic </a:t>
            </a:r>
            <a:r>
              <a:rPr lang="en-CA" sz="1200" dirty="0" smtClean="0"/>
              <a:t>insert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Shelf </a:t>
            </a:r>
            <a:r>
              <a:rPr lang="en-CA" sz="1200" dirty="0"/>
              <a:t>strips insert with </a:t>
            </a:r>
            <a:r>
              <a:rPr lang="en-CA" sz="1200" dirty="0" smtClean="0"/>
              <a:t>messaging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Plastic and corrugate substrate</a:t>
            </a:r>
            <a:endParaRPr lang="en-CA" sz="1200" dirty="0"/>
          </a:p>
          <a:p>
            <a:endParaRPr lang="en-US" sz="600" dirty="0">
              <a:solidFill>
                <a:srgbClr val="000000"/>
              </a:solidFill>
            </a:endParaRPr>
          </a:p>
          <a:p>
            <a:r>
              <a:rPr lang="en-US" sz="1200" b="1" i="1" dirty="0">
                <a:solidFill>
                  <a:srgbClr val="FF0000"/>
                </a:solidFill>
              </a:rPr>
              <a:t>Price per 500 units: </a:t>
            </a:r>
            <a:r>
              <a:rPr lang="en-US" sz="1200" b="1" i="1" dirty="0" smtClean="0">
                <a:solidFill>
                  <a:srgbClr val="FF0000"/>
                </a:solidFill>
              </a:rPr>
              <a:t>$56.15</a:t>
            </a:r>
          </a:p>
          <a:p>
            <a:endParaRPr lang="en-US" sz="1400" b="1" i="1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60236" y="4772510"/>
            <a:ext cx="2595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 smtClean="0">
                <a:solidFill>
                  <a:srgbClr val="333E48"/>
                </a:solidFill>
                <a:latin typeface="Calibri" panose="020F0502020204030204" pitchFamily="34" charset="0"/>
              </a:rPr>
              <a:t>36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</a:rPr>
              <a:t>” W x 16” D x 54” H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67722"/>
              </p:ext>
            </p:extLst>
          </p:nvPr>
        </p:nvGraphicFramePr>
        <p:xfrm>
          <a:off x="549793" y="1537866"/>
          <a:ext cx="5291472" cy="498049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37271"/>
                <a:gridCol w="1429714"/>
                <a:gridCol w="929959"/>
                <a:gridCol w="1494528"/>
              </a:tblGrid>
              <a:tr h="361086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Convenience Retail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Activation Timing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r>
                        <a:rPr lang="en-US" sz="11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Round</a:t>
                      </a:r>
                      <a:endParaRPr lang="en-US" sz="1100" b="1" u="none" strike="noStrike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In-Store Location</a:t>
                      </a:r>
                    </a:p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Perimeter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End Cap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2873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9Billion Hydration trips a year</a:t>
                      </a:r>
                    </a:p>
                    <a:p>
                      <a:pPr marL="2873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Fair Share Index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73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85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Occasion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Leisure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Away from home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266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Adjacencies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Power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bars / Jerky Beef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7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it Works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Drive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incremental basket amount by offering multiple hydration solution for everyday Sport performer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7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 Brands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Suggested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Retail Price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 count</a:t>
                      </a: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47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Powerade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$0.89</a:t>
                      </a:r>
                      <a:endParaRPr lang="en-US" sz="11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vitaminwater</a:t>
                      </a:r>
                      <a:endParaRPr lang="es-PE" sz="11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20oz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$1.25</a:t>
                      </a:r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smartwater</a:t>
                      </a:r>
                      <a:endParaRPr lang="es-PE" sz="11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20oz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$1.89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Tools: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  Hydration Definition, Guidelines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&amp; Guardrails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6446912" y="1556330"/>
            <a:ext cx="17200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/>
              <a:t>Summer (July-Sept)</a:t>
            </a:r>
          </a:p>
          <a:p>
            <a:endParaRPr lang="en-US" sz="1200" b="1" u="sng" dirty="0"/>
          </a:p>
          <a:p>
            <a:r>
              <a:rPr lang="en-US" sz="1200" b="1" dirty="0">
                <a:solidFill>
                  <a:srgbClr val="000000"/>
                </a:solidFill>
              </a:rPr>
              <a:t>In-Market:</a:t>
            </a:r>
            <a:r>
              <a:rPr lang="en-US" sz="1200" dirty="0">
                <a:solidFill>
                  <a:srgbClr val="000000"/>
                </a:solidFill>
              </a:rPr>
              <a:t> 7/6/18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In-Plant</a:t>
            </a:r>
            <a:r>
              <a:rPr lang="en-US" sz="1200" dirty="0">
                <a:solidFill>
                  <a:srgbClr val="000000"/>
                </a:solidFill>
              </a:rPr>
              <a:t>: 6/25/18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Order Deadline</a:t>
            </a:r>
            <a:r>
              <a:rPr lang="en-US" sz="1200" dirty="0">
                <a:solidFill>
                  <a:srgbClr val="FF0000"/>
                </a:solidFill>
              </a:rPr>
              <a:t>:  </a:t>
            </a:r>
            <a:r>
              <a:rPr lang="en-US" sz="1200" b="1" dirty="0" smtClean="0">
                <a:solidFill>
                  <a:srgbClr val="FF0000"/>
                </a:solidFill>
              </a:rPr>
              <a:t>2/9/18</a:t>
            </a:r>
          </a:p>
          <a:p>
            <a:endParaRPr lang="en-CA" sz="1200" b="1" dirty="0" smtClean="0">
              <a:solidFill>
                <a:srgbClr val="FF0000"/>
              </a:solidFill>
            </a:endParaRPr>
          </a:p>
          <a:p>
            <a:r>
              <a:rPr lang="en-CA" sz="1200" b="1" dirty="0" smtClean="0">
                <a:solidFill>
                  <a:srgbClr val="FF0000"/>
                </a:solidFill>
              </a:rPr>
              <a:t>Item </a:t>
            </a:r>
            <a:r>
              <a:rPr lang="en-CA" sz="1200" b="1" dirty="0">
                <a:solidFill>
                  <a:srgbClr val="FF0000"/>
                </a:solidFill>
              </a:rPr>
              <a:t>Code:  </a:t>
            </a:r>
            <a:r>
              <a:rPr lang="en-US" sz="1200" b="1" dirty="0">
                <a:solidFill>
                  <a:srgbClr val="FF0000"/>
                </a:solidFill>
              </a:rPr>
              <a:t>1914418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183" y="1602602"/>
            <a:ext cx="1988321" cy="314635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851071" y="1540879"/>
            <a:ext cx="17986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/>
              <a:t>Fall  (Oct.-Dec.)</a:t>
            </a:r>
          </a:p>
          <a:p>
            <a:endParaRPr lang="en-US" sz="1200" b="1" u="sng" dirty="0"/>
          </a:p>
          <a:p>
            <a:r>
              <a:rPr lang="en-US" sz="1200" b="1" dirty="0">
                <a:solidFill>
                  <a:srgbClr val="000000"/>
                </a:solidFill>
              </a:rPr>
              <a:t>In-Market:</a:t>
            </a:r>
            <a:r>
              <a:rPr lang="en-US" sz="1200" dirty="0">
                <a:solidFill>
                  <a:srgbClr val="000000"/>
                </a:solidFill>
              </a:rPr>
              <a:t> 10/1/18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In-Plant</a:t>
            </a:r>
            <a:r>
              <a:rPr lang="en-US" sz="1200" dirty="0">
                <a:solidFill>
                  <a:srgbClr val="000000"/>
                </a:solidFill>
              </a:rPr>
              <a:t>: 9/17/18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Order Deadline</a:t>
            </a:r>
            <a:r>
              <a:rPr lang="en-US" sz="1200" dirty="0">
                <a:solidFill>
                  <a:srgbClr val="FF0000"/>
                </a:solidFill>
              </a:rPr>
              <a:t>:  </a:t>
            </a:r>
            <a:r>
              <a:rPr lang="en-US" sz="1200" b="1" dirty="0">
                <a:solidFill>
                  <a:srgbClr val="FF0000"/>
                </a:solidFill>
              </a:rPr>
              <a:t>8/10/18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Item code:  1914423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313" y="0"/>
            <a:ext cx="3714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</a:rPr>
              <a:t>ALL CREATIVE &amp; PRODUCTS  ARE FPO</a:t>
            </a:r>
          </a:p>
        </p:txBody>
      </p:sp>
    </p:spTree>
    <p:extLst>
      <p:ext uri="{BB962C8B-B14F-4D97-AF65-F5344CB8AC3E}">
        <p14:creationId xmlns:p14="http://schemas.microsoft.com/office/powerpoint/2010/main" val="148152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58640" y="1341026"/>
            <a:ext cx="5228345" cy="51157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19" y="6550914"/>
            <a:ext cx="5410279" cy="224176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*See appendix for all rack options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99648" y="1355457"/>
            <a:ext cx="5228345" cy="36357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lIns="182784" tIns="45696" bIns="91392" rtlCol="0">
            <a:noAutofit/>
          </a:bodyPr>
          <a:lstStyle/>
          <a:p>
            <a:pPr algn="ctr"/>
            <a:r>
              <a:rPr lang="en-US" sz="1798" b="1" dirty="0">
                <a:solidFill>
                  <a:prstClr val="white"/>
                </a:solidFill>
              </a:rPr>
              <a:t>OBBO PLANOGRAM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6792" y="1355457"/>
            <a:ext cx="5339020" cy="375369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lIns="182784" tIns="45696" bIns="91392" rtlCol="0">
            <a:noAutofit/>
          </a:bodyPr>
          <a:lstStyle/>
          <a:p>
            <a:pPr algn="ctr"/>
            <a:r>
              <a:rPr lang="en-US" sz="1798" b="1" dirty="0">
                <a:solidFill>
                  <a:prstClr val="white"/>
                </a:solidFill>
              </a:rPr>
              <a:t>PROGRAM ELEMENTS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848AD-D9DC-4DFD-B6AD-EF86733E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1125200" cy="709613"/>
          </a:xfrm>
        </p:spPr>
        <p:txBody>
          <a:bodyPr/>
          <a:lstStyle/>
          <a:p>
            <a:r>
              <a:rPr lang="en-US" dirty="0"/>
              <a:t>Hydration </a:t>
            </a:r>
            <a:r>
              <a:rPr lang="en-US" dirty="0" smtClean="0"/>
              <a:t>Active Lifestyle</a:t>
            </a:r>
            <a:br>
              <a:rPr lang="en-US" dirty="0" smtClean="0"/>
            </a:br>
            <a:r>
              <a:rPr lang="en-US" i="1" dirty="0" smtClean="0"/>
              <a:t>Sports</a:t>
            </a:r>
            <a:r>
              <a:rPr lang="en-US" dirty="0" smtClean="0"/>
              <a:t> OBBO Large </a:t>
            </a:r>
            <a:r>
              <a:rPr lang="en-US" dirty="0"/>
              <a:t>Store</a:t>
            </a:r>
            <a:r>
              <a:rPr lang="en-US" dirty="0" smtClean="0"/>
              <a:t>: HYDRATE &amp; RECOVER DISPLAY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770375" y="2971919"/>
            <a:ext cx="91926" cy="15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9646" y="1746716"/>
            <a:ext cx="35522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63"/>
            <a:endParaRPr lang="en-US" sz="1400" dirty="0" smtClean="0">
              <a:solidFill>
                <a:srgbClr val="C00000"/>
              </a:solidFill>
            </a:endParaRPr>
          </a:p>
          <a:p>
            <a:pPr defTabSz="457063"/>
            <a:r>
              <a:rPr lang="en-US" sz="1400" b="1" dirty="0" smtClean="0">
                <a:solidFill>
                  <a:srgbClr val="00B050"/>
                </a:solidFill>
              </a:rPr>
              <a:t>AVAILABLE NOW – WHILE SUPPLIES LAST</a:t>
            </a:r>
          </a:p>
          <a:p>
            <a:pPr defTabSz="457063"/>
            <a:endParaRPr lang="en-US" sz="1400" dirty="0">
              <a:solidFill>
                <a:srgbClr val="C00000"/>
              </a:solidFill>
            </a:endParaRPr>
          </a:p>
          <a:p>
            <a:pPr defTabSz="457063"/>
            <a:r>
              <a:rPr lang="en-US" sz="1400" b="1" dirty="0" smtClean="0">
                <a:solidFill>
                  <a:srgbClr val="FF0000"/>
                </a:solidFill>
              </a:rPr>
              <a:t>Item code:  1908524</a:t>
            </a:r>
            <a:endParaRPr lang="en-US" sz="1400" b="1" dirty="0">
              <a:solidFill>
                <a:srgbClr val="FF0000"/>
              </a:solidFill>
            </a:endParaRPr>
          </a:p>
          <a:p>
            <a:pPr defTabSz="457063"/>
            <a:r>
              <a:rPr lang="en-US" sz="1400" b="1" dirty="0">
                <a:solidFill>
                  <a:srgbClr val="FF0000"/>
                </a:solidFill>
              </a:rPr>
              <a:t>Cost:  $85.00 per unit (subsidized)</a:t>
            </a:r>
          </a:p>
          <a:p>
            <a:pPr>
              <a:defRPr/>
            </a:pPr>
            <a:endParaRPr lang="en-US" sz="1400" dirty="0" smtClean="0">
              <a:ea typeface="ＭＳ Ｐゴシック" charset="0"/>
            </a:endParaRPr>
          </a:p>
          <a:p>
            <a:pPr>
              <a:defRPr/>
            </a:pPr>
            <a:r>
              <a:rPr lang="en-US" sz="1200" b="1" u="sng" dirty="0" smtClean="0">
                <a:ea typeface="ＭＳ Ｐゴシック" charset="0"/>
              </a:rPr>
              <a:t>Description: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ea typeface="ＭＳ Ｐゴシック" charset="0"/>
              </a:rPr>
              <a:t>Silver </a:t>
            </a:r>
            <a:r>
              <a:rPr lang="en-US" sz="1200" dirty="0">
                <a:ea typeface="ＭＳ Ｐゴシック" charset="0"/>
              </a:rPr>
              <a:t>steel </a:t>
            </a:r>
            <a:r>
              <a:rPr lang="en-US" sz="1200" dirty="0" smtClean="0">
                <a:ea typeface="ＭＳ Ｐゴシック" charset="0"/>
              </a:rPr>
              <a:t>frame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ea typeface="ＭＳ Ｐゴシック" charset="0"/>
              </a:rPr>
              <a:t>5 </a:t>
            </a:r>
            <a:r>
              <a:rPr lang="en-US" sz="1200" dirty="0">
                <a:ea typeface="ＭＳ Ｐゴシック" charset="0"/>
              </a:rPr>
              <a:t>flat black steel </a:t>
            </a:r>
            <a:r>
              <a:rPr lang="en-US" sz="1200" dirty="0" smtClean="0">
                <a:ea typeface="ＭＳ Ｐゴシック" charset="0"/>
              </a:rPr>
              <a:t>shelves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ea typeface="ＭＳ Ｐゴシック" charset="0"/>
              </a:rPr>
              <a:t>Price </a:t>
            </a:r>
            <a:r>
              <a:rPr lang="en-US" sz="1200" dirty="0">
                <a:ea typeface="ＭＳ Ｐゴシック" charset="0"/>
              </a:rPr>
              <a:t>channel on front of </a:t>
            </a:r>
            <a:r>
              <a:rPr lang="en-US" sz="1200" dirty="0" smtClean="0">
                <a:ea typeface="ＭＳ Ｐゴシック" charset="0"/>
              </a:rPr>
              <a:t>shelves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ea typeface="ＭＳ Ｐゴシック" charset="0"/>
              </a:rPr>
              <a:t>Changeable </a:t>
            </a:r>
            <a:r>
              <a:rPr lang="en-US" sz="1200" dirty="0">
                <a:ea typeface="ＭＳ Ｐゴシック" charset="0"/>
              </a:rPr>
              <a:t>header and side </a:t>
            </a:r>
            <a:r>
              <a:rPr lang="en-US" sz="1200" dirty="0" smtClean="0">
                <a:ea typeface="ＭＳ Ｐゴシック" charset="0"/>
              </a:rPr>
              <a:t>signs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ea typeface="ＭＳ Ｐゴシック" charset="0"/>
              </a:rPr>
              <a:t>Anti-tip </a:t>
            </a:r>
            <a:r>
              <a:rPr lang="en-US" sz="1200" dirty="0">
                <a:ea typeface="ＭＳ Ｐゴシック" charset="0"/>
              </a:rPr>
              <a:t>foot </a:t>
            </a:r>
            <a:r>
              <a:rPr lang="en-US" sz="1200" dirty="0" smtClean="0">
                <a:ea typeface="ＭＳ Ｐゴシック" charset="0"/>
              </a:rPr>
              <a:t>extension</a:t>
            </a:r>
          </a:p>
          <a:p>
            <a:pPr>
              <a:defRPr/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 algn="ctr" defTabSz="457063"/>
            <a:endParaRPr lang="en-US" sz="14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42669" y="6021615"/>
            <a:ext cx="2595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100" b="1" dirty="0" smtClean="0"/>
              <a:t>26.25</a:t>
            </a:r>
            <a:r>
              <a:rPr lang="ja-JP" altLang="en-US" sz="1100" b="1" dirty="0"/>
              <a:t>”</a:t>
            </a:r>
            <a:r>
              <a:rPr lang="en-US" altLang="ja-JP" sz="1100" b="1" dirty="0"/>
              <a:t>W X 12.75</a:t>
            </a:r>
            <a:r>
              <a:rPr lang="ja-JP" altLang="en-US" sz="1100" b="1" dirty="0"/>
              <a:t>”</a:t>
            </a:r>
            <a:r>
              <a:rPr lang="en-US" altLang="ja-JP" sz="1100" b="1" dirty="0"/>
              <a:t>D x 62</a:t>
            </a:r>
            <a:r>
              <a:rPr lang="ja-JP" altLang="en-US" sz="1100" b="1" dirty="0"/>
              <a:t>”</a:t>
            </a:r>
            <a:r>
              <a:rPr lang="en-US" altLang="ja-JP" sz="1100" b="1" dirty="0"/>
              <a:t>H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29887"/>
              </p:ext>
            </p:extLst>
          </p:nvPr>
        </p:nvGraphicFramePr>
        <p:xfrm>
          <a:off x="549793" y="1770724"/>
          <a:ext cx="5291472" cy="468602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37271"/>
                <a:gridCol w="1429714"/>
                <a:gridCol w="929959"/>
                <a:gridCol w="1494528"/>
              </a:tblGrid>
              <a:tr h="361086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Large Store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Activation Timing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Sustaining</a:t>
                      </a:r>
                      <a:r>
                        <a:rPr lang="en-US" sz="11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while supplies last</a:t>
                      </a:r>
                      <a:endParaRPr lang="en-US" sz="1100" b="1" u="none" strike="noStrike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In-Store Location</a:t>
                      </a:r>
                    </a:p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Perimeter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entrance, Produce, Beverages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2873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9Billion Hydration trips a year</a:t>
                      </a:r>
                    </a:p>
                    <a:p>
                      <a:pPr marL="2873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Fair Share Index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73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85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Occasion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Leisure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Away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266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Adjacencies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Fresh Produce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/ Granola Bars / Entrance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7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it Works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Drive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incremental basket amount by offering multiple hydration solution for everyday Sport performer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7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 Brands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Suggested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Retail Price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 count</a:t>
                      </a: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49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Powerade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$5.99</a:t>
                      </a:r>
                      <a:endParaRPr lang="en-US" sz="11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Core Power</a:t>
                      </a:r>
                      <a:endParaRPr lang="es-PE" sz="11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11.5oz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$2.99</a:t>
                      </a:r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Core Power Elite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14oz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$3.49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Tools: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  Hydration Definition, Guidelines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&amp; Guardrails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E92DEF13-6C41-44CD-B1EC-310973A88051" descr="image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382" y="1861441"/>
            <a:ext cx="2255287" cy="434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491313" y="0"/>
            <a:ext cx="3714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</a:rPr>
              <a:t>ALL CREATIVE &amp; PRODUCTS  ARE FPO</a:t>
            </a:r>
          </a:p>
        </p:txBody>
      </p:sp>
    </p:spTree>
    <p:extLst>
      <p:ext uri="{BB962C8B-B14F-4D97-AF65-F5344CB8AC3E}">
        <p14:creationId xmlns:p14="http://schemas.microsoft.com/office/powerpoint/2010/main" val="146183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24B7-B0ED-4158-BD11-721F249E259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61419"/>
              </p:ext>
            </p:extLst>
          </p:nvPr>
        </p:nvGraphicFramePr>
        <p:xfrm>
          <a:off x="1750664" y="1390063"/>
          <a:ext cx="8610601" cy="4705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704"/>
                <a:gridCol w="4329104"/>
                <a:gridCol w="1628175"/>
                <a:gridCol w="1307618"/>
              </a:tblGrid>
              <a:tr h="2428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62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Item </a:t>
                      </a:r>
                      <a:br>
                        <a:rPr lang="en-US" sz="12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Item Description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Order Deadline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Estimated List Price  per Pack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1914417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Racks/Displays (Small Corrugate OBBO Display 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interchangeable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header and side panels)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5/18/18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$70.73</a:t>
                      </a:r>
                    </a:p>
                  </a:txBody>
                  <a:tcPr marL="9525" marR="9525" marT="9525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1914418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Racks/Displays (CR 36inch End Cap Dress Up Kit 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interchangeable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header and side panels)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5/18/18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$56.15</a:t>
                      </a:r>
                    </a:p>
                  </a:txBody>
                  <a:tcPr marL="9525" marR="9525" marT="9525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1913897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Racks/Displays (Hydration Sports OBBO - Metal Powerwedge unit - NO CASTERS)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2/9/18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$186.04</a:t>
                      </a:r>
                    </a:p>
                  </a:txBody>
                  <a:tcPr marL="9525" marR="9525" marT="9525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1913898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Racks/Displays (Hydration Sports OBBO - Metal Powerwedge unit - CASTERS INCLUDED)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2/9/18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$210.64</a:t>
                      </a:r>
                    </a:p>
                  </a:txBody>
                  <a:tcPr marL="9525" marR="9525" marT="9525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1908524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Rack (Hydrate &amp; Recover NEW POWERHOUSE Merchandiser)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While Suppliers Last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$85.00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89113" y="1385888"/>
            <a:ext cx="8586787" cy="6254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i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CR </a:t>
            </a:r>
            <a:r>
              <a:rPr lang="en-US" sz="2000" b="0" i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STORE - Hydration OBBO </a:t>
            </a:r>
            <a:r>
              <a:rPr lang="en-US" sz="2000" b="0" i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Sports/Active LS Q3 '18</a:t>
            </a:r>
            <a:endParaRPr lang="en-US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2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24B7-B0ED-4158-BD11-721F249E259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37242"/>
              </p:ext>
            </p:extLst>
          </p:nvPr>
        </p:nvGraphicFramePr>
        <p:xfrm>
          <a:off x="1750664" y="1390063"/>
          <a:ext cx="8610601" cy="4705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704"/>
                <a:gridCol w="4329104"/>
                <a:gridCol w="1628175"/>
                <a:gridCol w="1307618"/>
              </a:tblGrid>
              <a:tr h="2428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62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Item </a:t>
                      </a:r>
                      <a:br>
                        <a:rPr lang="en-US" sz="12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Item Description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Order Deadline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Estimated List Price  per Pack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1914422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Racks/Displays (Small Corrugate OBBO Display 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interchangeable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header and side panels)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8/10/18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$70.73</a:t>
                      </a:r>
                    </a:p>
                  </a:txBody>
                  <a:tcPr marL="9525" marR="9525" marT="9525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1914423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Racks/Displays (CR 36inch End Cap Dress Up Kit 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interchangeable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header and side panels)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8/10/18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$56.15</a:t>
                      </a:r>
                    </a:p>
                  </a:txBody>
                  <a:tcPr marL="9525" marR="9525" marT="9525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1914420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Racks/Displays (Hydration Sports OBBO - Metal Powerwedge unit - NO CASTERS)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5/4/18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$186.04</a:t>
                      </a:r>
                    </a:p>
                  </a:txBody>
                  <a:tcPr marL="9525" marR="9525" marT="9525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1914421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Racks/Displays (Hydration Sports OBBO - Metal Powerwedge unit - CASTERS INCLUDED)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5/4/18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$210.64</a:t>
                      </a:r>
                    </a:p>
                  </a:txBody>
                  <a:tcPr marL="9525" marR="9525" marT="9525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1908524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Rack (Hydrate &amp; Recover NEW POWERHOUSE Merchandiser)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While Suppliers Last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$85.00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89113" y="1385888"/>
            <a:ext cx="8586787" cy="6254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i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CR </a:t>
            </a:r>
            <a:r>
              <a:rPr lang="en-US" sz="2000" b="0" i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STORE - Hydration OBBO </a:t>
            </a:r>
            <a:r>
              <a:rPr lang="en-US" sz="2000" b="0" i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Sports/Active LS Q4 '18</a:t>
            </a:r>
            <a:endParaRPr lang="en-US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3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Classified -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848AD-D9DC-4DFD-B6AD-EF86733E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1125200" cy="709613"/>
          </a:xfrm>
        </p:spPr>
        <p:txBody>
          <a:bodyPr/>
          <a:lstStyle/>
          <a:p>
            <a:r>
              <a:rPr lang="en-US" dirty="0" smtClean="0"/>
              <a:t>Hydration OBBOs</a:t>
            </a:r>
            <a:r>
              <a:rPr lang="en-US" dirty="0"/>
              <a:t> </a:t>
            </a:r>
            <a:r>
              <a:rPr lang="en-US" dirty="0" smtClean="0"/>
              <a:t>2018- Brands and Targets</a:t>
            </a:r>
            <a:endParaRPr lang="en-US" dirty="0"/>
          </a:p>
        </p:txBody>
      </p:sp>
      <p:pic>
        <p:nvPicPr>
          <p:cNvPr id="10" name="Picture 3" descr="C:\Users\t38470\Documents\DESKTOP FOLDERS\8. Brand\Logos\18342C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907" y="3557389"/>
            <a:ext cx="1148321" cy="3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6653036" y="2971800"/>
            <a:ext cx="20574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88318"/>
              </p:ext>
            </p:extLst>
          </p:nvPr>
        </p:nvGraphicFramePr>
        <p:xfrm>
          <a:off x="629822" y="1030466"/>
          <a:ext cx="4938714" cy="41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714"/>
              </a:tblGrid>
              <a:tr h="41523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HEALTH &amp; WELLNESS / Leisure Away/@Home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marL="27432" marR="2743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70158" y="5995134"/>
            <a:ext cx="260005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516188" algn="r"/>
              </a:tabLst>
            </a:pPr>
            <a:r>
              <a:rPr lang="en-US" dirty="0" smtClean="0"/>
              <a:t>Total # OBBOs =   12,000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33008"/>
              </p:ext>
            </p:extLst>
          </p:nvPr>
        </p:nvGraphicFramePr>
        <p:xfrm>
          <a:off x="3434936" y="1600200"/>
          <a:ext cx="2144486" cy="39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86"/>
              </a:tblGrid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WELLBEING</a:t>
                      </a:r>
                    </a:p>
                  </a:txBody>
                  <a:tcPr marL="27432" marR="2743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427412" y="5995134"/>
            <a:ext cx="2667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516188" algn="r"/>
              </a:tabLst>
            </a:pPr>
            <a:r>
              <a:rPr lang="en-US" dirty="0" smtClean="0"/>
              <a:t>Total # OBBOs =   18,000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587336" y="2971800"/>
            <a:ext cx="20574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38470\Documents\DESKTOP FOLDERS\8. Brand\Logos\sw logo with dr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779" y="2325192"/>
            <a:ext cx="868692" cy="5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t38470\Documents\DESKTOP FOLDERS\8. Brand\Logos\15646B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412" y="2309656"/>
            <a:ext cx="1450527" cy="2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t38470\Documents\DESKTOP FOLDERS\8. Brand\Logos\18342C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336" y="2331956"/>
            <a:ext cx="1148321" cy="3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87357" y="3390218"/>
            <a:ext cx="932874" cy="450854"/>
            <a:chOff x="7857895" y="6276721"/>
            <a:chExt cx="1248701" cy="614599"/>
          </a:xfrm>
        </p:grpSpPr>
        <p:pic>
          <p:nvPicPr>
            <p:cNvPr id="43" name="Picture 2" descr="ZICO_BG-01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8174946" y="5959670"/>
              <a:ext cx="614599" cy="124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" descr="white_logo.psd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330079" y="6101114"/>
              <a:ext cx="295908" cy="95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70" y="2184574"/>
            <a:ext cx="1304657" cy="2438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36482" y="2272402"/>
            <a:ext cx="76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0% 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324213" y="2131726"/>
            <a:ext cx="381000" cy="66739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>
            <a:off x="8324213" y="3123881"/>
            <a:ext cx="381000" cy="1667617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723276" y="3804471"/>
            <a:ext cx="79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0% 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3212" y="6465878"/>
            <a:ext cx="4343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1. Varies based by channel/OBBO</a:t>
            </a:r>
          </a:p>
          <a:p>
            <a:r>
              <a:rPr lang="en-US" sz="1050" dirty="0" smtClean="0"/>
              <a:t>2. When execution “recover” phase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84596" y="2971800"/>
            <a:ext cx="20574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C:\Users\t38470\Documents\DESKTOP FOLDERS\8. Brand\Logos\sw logo with dr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4044" y="3432896"/>
            <a:ext cx="868692" cy="5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core pow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387" y="5132570"/>
            <a:ext cx="589724" cy="58972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738400" y="5345177"/>
            <a:ext cx="76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0% 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Right Brace 57"/>
          <p:cNvSpPr/>
          <p:nvPr/>
        </p:nvSpPr>
        <p:spPr>
          <a:xfrm>
            <a:off x="8326131" y="5204501"/>
            <a:ext cx="381000" cy="66739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628005" y="2368884"/>
            <a:ext cx="60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ight Brace 59"/>
          <p:cNvSpPr/>
          <p:nvPr/>
        </p:nvSpPr>
        <p:spPr>
          <a:xfrm>
            <a:off x="2215736" y="2228208"/>
            <a:ext cx="381000" cy="66739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>
            <a:off x="2215736" y="3209183"/>
            <a:ext cx="381000" cy="1667617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601594" y="3843869"/>
            <a:ext cx="79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40% 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29923" y="5218999"/>
            <a:ext cx="76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0% 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Right Brace 63"/>
          <p:cNvSpPr/>
          <p:nvPr/>
        </p:nvSpPr>
        <p:spPr>
          <a:xfrm>
            <a:off x="2217654" y="5078323"/>
            <a:ext cx="381000" cy="66739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new logo-1.eps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834"/>
          <a:stretch/>
        </p:blipFill>
        <p:spPr>
          <a:xfrm>
            <a:off x="4127231" y="4345035"/>
            <a:ext cx="1038762" cy="18452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6" name="Group 65"/>
          <p:cNvGrpSpPr/>
          <p:nvPr/>
        </p:nvGrpSpPr>
        <p:grpSpPr>
          <a:xfrm>
            <a:off x="974767" y="4174556"/>
            <a:ext cx="932874" cy="450854"/>
            <a:chOff x="7857895" y="6276721"/>
            <a:chExt cx="1248701" cy="614599"/>
          </a:xfrm>
        </p:grpSpPr>
        <p:pic>
          <p:nvPicPr>
            <p:cNvPr id="67" name="Picture 2" descr="ZICO_BG-01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8174946" y="5959670"/>
              <a:ext cx="614599" cy="124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4" descr="white_logo.psd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330079" y="6101114"/>
              <a:ext cx="295908" cy="95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70" y="3282599"/>
            <a:ext cx="703258" cy="703258"/>
          </a:xfrm>
          <a:prstGeom prst="rect">
            <a:avLst/>
          </a:prstGeom>
        </p:spPr>
      </p:pic>
      <p:sp>
        <p:nvSpPr>
          <p:cNvPr id="27" name="AutoShape 4" descr="Image result for vitamin water zero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044" y="4019144"/>
            <a:ext cx="729214" cy="7292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6"/>
          <a:stretch/>
        </p:blipFill>
        <p:spPr>
          <a:xfrm>
            <a:off x="9599612" y="5288516"/>
            <a:ext cx="1219201" cy="45719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980805" y="2339741"/>
            <a:ext cx="60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Right Brace 70"/>
          <p:cNvSpPr/>
          <p:nvPr/>
        </p:nvSpPr>
        <p:spPr>
          <a:xfrm>
            <a:off x="5568536" y="2199065"/>
            <a:ext cx="381000" cy="66739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Brace 71"/>
          <p:cNvSpPr/>
          <p:nvPr/>
        </p:nvSpPr>
        <p:spPr>
          <a:xfrm>
            <a:off x="5568536" y="3180040"/>
            <a:ext cx="381000" cy="1667617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954394" y="3814726"/>
            <a:ext cx="79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30% 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82723" y="5189856"/>
            <a:ext cx="76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Right Brace 74"/>
          <p:cNvSpPr/>
          <p:nvPr/>
        </p:nvSpPr>
        <p:spPr>
          <a:xfrm>
            <a:off x="5570454" y="5049180"/>
            <a:ext cx="381000" cy="66739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94" y="2093862"/>
            <a:ext cx="703258" cy="70325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6"/>
          <a:stretch/>
        </p:blipFill>
        <p:spPr>
          <a:xfrm>
            <a:off x="4027472" y="5136600"/>
            <a:ext cx="1219201" cy="457199"/>
          </a:xfrm>
          <a:prstGeom prst="rect">
            <a:avLst/>
          </a:prstGeom>
        </p:spPr>
      </p:pic>
      <p:pic>
        <p:nvPicPr>
          <p:cNvPr id="80" name="Picture 16" descr="http://www.coca-colaproductfacts.com/content/dam/productfacts/us/productDetails/BrandLogos/BL_Fuze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2860" y="5134253"/>
            <a:ext cx="1348693" cy="4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80132" y="2325621"/>
            <a:ext cx="10468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active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35514"/>
              </p:ext>
            </p:extLst>
          </p:nvPr>
        </p:nvGraphicFramePr>
        <p:xfrm>
          <a:off x="629822" y="1637509"/>
          <a:ext cx="2144486" cy="39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86"/>
              </a:tblGrid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BEAUTY</a:t>
                      </a:r>
                    </a:p>
                  </a:txBody>
                  <a:tcPr marL="27432" marR="2743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5850"/>
              </p:ext>
            </p:extLst>
          </p:nvPr>
        </p:nvGraphicFramePr>
        <p:xfrm>
          <a:off x="6653036" y="1051366"/>
          <a:ext cx="5014862" cy="41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862"/>
              </a:tblGrid>
              <a:tr h="41523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ACTIVE LIFESTYLE / Leisure Away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marL="27432" marR="2743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30407"/>
              </p:ext>
            </p:extLst>
          </p:nvPr>
        </p:nvGraphicFramePr>
        <p:xfrm>
          <a:off x="9523412" y="1547600"/>
          <a:ext cx="2144486" cy="39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86"/>
              </a:tblGrid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FITNESS FOR LIFE</a:t>
                      </a:r>
                    </a:p>
                  </a:txBody>
                  <a:tcPr marL="27432" marR="2743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83295"/>
              </p:ext>
            </p:extLst>
          </p:nvPr>
        </p:nvGraphicFramePr>
        <p:xfrm>
          <a:off x="6602545" y="1584909"/>
          <a:ext cx="2144486" cy="39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86"/>
              </a:tblGrid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SPORTS</a:t>
                      </a:r>
                    </a:p>
                  </a:txBody>
                  <a:tcPr marL="27432" marR="27432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cxnSp>
        <p:nvCxnSpPr>
          <p:cNvPr id="83" name="Straight Connector 82"/>
          <p:cNvCxnSpPr/>
          <p:nvPr/>
        </p:nvCxnSpPr>
        <p:spPr>
          <a:xfrm>
            <a:off x="9434740" y="2971800"/>
            <a:ext cx="20574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1477859" y="2214937"/>
            <a:ext cx="76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40% </a:t>
            </a:r>
            <a:r>
              <a:rPr lang="en-US" baseline="30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5" name="Right Brace 84"/>
          <p:cNvSpPr/>
          <p:nvPr/>
        </p:nvSpPr>
        <p:spPr>
          <a:xfrm>
            <a:off x="11065590" y="2074261"/>
            <a:ext cx="381000" cy="66739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Brace 85"/>
          <p:cNvSpPr/>
          <p:nvPr/>
        </p:nvSpPr>
        <p:spPr>
          <a:xfrm>
            <a:off x="11065590" y="3066416"/>
            <a:ext cx="381000" cy="1667617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1464653" y="3747006"/>
            <a:ext cx="79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40% 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479777" y="5287712"/>
            <a:ext cx="76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0%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Right Brace 88"/>
          <p:cNvSpPr/>
          <p:nvPr/>
        </p:nvSpPr>
        <p:spPr>
          <a:xfrm>
            <a:off x="11067508" y="5147036"/>
            <a:ext cx="381000" cy="66739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701751" y="5995134"/>
            <a:ext cx="254381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516188" algn="r"/>
              </a:tabLst>
            </a:pPr>
            <a:r>
              <a:rPr lang="en-US" dirty="0" smtClean="0"/>
              <a:t>Total # OBBOs =   15,000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447212" y="5995134"/>
            <a:ext cx="25838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516188" algn="r"/>
              </a:tabLst>
            </a:pPr>
            <a:r>
              <a:rPr lang="en-US" dirty="0" smtClean="0"/>
              <a:t>Total # OBBOs =   10,000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473" y="5109437"/>
            <a:ext cx="951439" cy="51152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346" y="4131311"/>
            <a:ext cx="1304657" cy="243861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048108" y="4272358"/>
            <a:ext cx="10468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245946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75011" y="927631"/>
            <a:ext cx="8369223" cy="515728"/>
            <a:chOff x="4094313" y="936112"/>
            <a:chExt cx="5071328" cy="396087"/>
          </a:xfrm>
        </p:grpSpPr>
        <p:sp>
          <p:nvSpPr>
            <p:cNvPr id="27" name="TextBox 26"/>
            <p:cNvSpPr txBox="1"/>
            <p:nvPr/>
          </p:nvSpPr>
          <p:spPr>
            <a:xfrm>
              <a:off x="5381765" y="936112"/>
              <a:ext cx="1213729" cy="212684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  <a:latin typeface="VAG Rounded Light SSi" panose="020B0500000000000000" pitchFamily="34" charset="0"/>
                </a:defRPr>
              </a:lvl1pPr>
            </a:lstStyle>
            <a:p>
              <a:pPr>
                <a:defRPr/>
              </a:pPr>
              <a:r>
                <a:rPr lang="en-US" kern="0" dirty="0">
                  <a:solidFill>
                    <a:srgbClr val="FFFFFF"/>
                  </a:solidFill>
                  <a:latin typeface="Calibri" panose="020F0502020204030204"/>
                </a:rPr>
                <a:t>Q2 </a:t>
              </a:r>
              <a:r>
                <a:rPr lang="en-US" kern="0" dirty="0" smtClean="0">
                  <a:solidFill>
                    <a:srgbClr val="FFFFFF"/>
                  </a:solidFill>
                  <a:latin typeface="Calibri" panose="020F0502020204030204"/>
                </a:rPr>
                <a:t>2018</a:t>
              </a: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2218" y="936112"/>
              <a:ext cx="1213729" cy="212684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  <a:latin typeface="VAG Rounded Light SSi" panose="020B0500000000000000" pitchFamily="34" charset="0"/>
                </a:defRPr>
              </a:lvl1pPr>
            </a:lstStyle>
            <a:p>
              <a:pPr>
                <a:defRPr/>
              </a:pPr>
              <a:r>
                <a:rPr lang="en-US" kern="0" dirty="0">
                  <a:solidFill>
                    <a:srgbClr val="FFFFFF"/>
                  </a:solidFill>
                  <a:latin typeface="Calibri" panose="020F0502020204030204"/>
                </a:rPr>
                <a:t>Q3 </a:t>
              </a:r>
              <a:r>
                <a:rPr lang="en-US" kern="0" dirty="0" smtClean="0">
                  <a:solidFill>
                    <a:srgbClr val="FFFFFF"/>
                  </a:solidFill>
                  <a:latin typeface="Calibri" panose="020F0502020204030204"/>
                </a:rPr>
                <a:t>2018</a:t>
              </a: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1912" y="936115"/>
              <a:ext cx="1213729" cy="212684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  <a:latin typeface="VAG Rounded Light SSi" panose="020B0500000000000000" pitchFamily="34" charset="0"/>
                </a:defRPr>
              </a:lvl1pPr>
            </a:lstStyle>
            <a:p>
              <a:pPr>
                <a:defRPr/>
              </a:pPr>
              <a:r>
                <a:rPr lang="en-US" kern="0" dirty="0">
                  <a:solidFill>
                    <a:srgbClr val="FFFFFF"/>
                  </a:solidFill>
                  <a:latin typeface="Calibri" panose="020F0502020204030204"/>
                </a:rPr>
                <a:t>Q4 </a:t>
              </a:r>
              <a:r>
                <a:rPr lang="en-US" kern="0" dirty="0" smtClean="0">
                  <a:solidFill>
                    <a:srgbClr val="FFFFFF"/>
                  </a:solidFill>
                  <a:latin typeface="Calibri" panose="020F0502020204030204"/>
                </a:rPr>
                <a:t>2018</a:t>
              </a: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3197" y="1190409"/>
              <a:ext cx="1213729" cy="14179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</p:spPr>
          <p:txBody>
            <a:bodyPr wrap="square" lIns="0" tIns="0" r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  <a:latin typeface="VAG Rounded Light SSi" panose="020B0500000000000000" pitchFamily="34" charset="0"/>
                </a:defRPr>
              </a:lvl1pPr>
            </a:lstStyle>
            <a:p>
              <a:pPr algn="ctr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Calibri" panose="020F0502020204030204"/>
                </a:rPr>
                <a:t>Apr       </a:t>
              </a:r>
              <a:r>
                <a:rPr lang="en-US" sz="900" kern="0" dirty="0" smtClean="0">
                  <a:solidFill>
                    <a:srgbClr val="FFFFFF"/>
                  </a:solidFill>
                  <a:latin typeface="Calibri" panose="020F0502020204030204"/>
                </a:rPr>
                <a:t>|       </a:t>
              </a:r>
              <a:r>
                <a:rPr lang="en-US" sz="900" kern="0" dirty="0">
                  <a:solidFill>
                    <a:srgbClr val="FFFFFF"/>
                  </a:solidFill>
                  <a:latin typeface="Calibri" panose="020F0502020204030204"/>
                </a:rPr>
                <a:t>May  </a:t>
              </a:r>
              <a:r>
                <a:rPr lang="en-US" sz="900" kern="0" dirty="0" smtClean="0">
                  <a:solidFill>
                    <a:srgbClr val="FFFFFF"/>
                  </a:solidFill>
                  <a:latin typeface="Calibri" panose="020F0502020204030204"/>
                </a:rPr>
                <a:t>   |         Jun</a:t>
              </a:r>
              <a:endParaRPr lang="en-US" sz="900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75315" y="1190409"/>
              <a:ext cx="1213729" cy="14179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</p:spPr>
          <p:txBody>
            <a:bodyPr wrap="square" lIns="0" tIns="0" r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  <a:latin typeface="VAG Rounded Light SSi" panose="020B0500000000000000" pitchFamily="34" charset="0"/>
                </a:defRPr>
              </a:lvl1pPr>
            </a:lstStyle>
            <a:p>
              <a:pPr algn="ctr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Calibri" panose="020F0502020204030204"/>
                </a:rPr>
                <a:t>Jul          |         Aug         |          Sep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49333" y="1190409"/>
              <a:ext cx="1213729" cy="14179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</p:spPr>
          <p:txBody>
            <a:bodyPr wrap="square" lIns="0" tIns="0" r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  <a:latin typeface="VAG Rounded Light SSi" panose="020B0500000000000000" pitchFamily="34" charset="0"/>
                </a:defRPr>
              </a:lvl1pPr>
            </a:lstStyle>
            <a:p>
              <a:pPr algn="ctr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Calibri" panose="020F0502020204030204"/>
                </a:rPr>
                <a:t>Oct     </a:t>
              </a:r>
              <a:r>
                <a:rPr lang="en-US" sz="900" kern="0" dirty="0" smtClean="0">
                  <a:solidFill>
                    <a:srgbClr val="FFFFFF"/>
                  </a:solidFill>
                  <a:latin typeface="Calibri" panose="020F0502020204030204"/>
                </a:rPr>
                <a:t> </a:t>
              </a:r>
              <a:r>
                <a:rPr lang="en-US" sz="900" kern="0" dirty="0">
                  <a:solidFill>
                    <a:srgbClr val="FFFFFF"/>
                  </a:solidFill>
                  <a:latin typeface="Calibri" panose="020F0502020204030204"/>
                </a:rPr>
                <a:t>|          Nov         |         Dec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94313" y="944473"/>
              <a:ext cx="1213729" cy="212684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  <a:latin typeface="VAG Rounded Light SSi" panose="020B0500000000000000" pitchFamily="34" charset="0"/>
                </a:defRPr>
              </a:lvl1pPr>
            </a:lstStyle>
            <a:p>
              <a:pPr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Calibri" panose="020F0502020204030204"/>
                </a:rPr>
                <a:t>Q1 2018</a:t>
              </a:r>
              <a:endParaRPr 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94313" y="1190409"/>
              <a:ext cx="1213729" cy="14179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</p:spPr>
          <p:txBody>
            <a:bodyPr wrap="square" lIns="0" tIns="0" r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  <a:latin typeface="VAG Rounded Light SSi" panose="020B0500000000000000" pitchFamily="34" charset="0"/>
                </a:defRPr>
              </a:lvl1pPr>
            </a:lstStyle>
            <a:p>
              <a:pPr algn="ctr">
                <a:defRPr/>
              </a:pPr>
              <a:r>
                <a:rPr lang="en-US" sz="900" kern="0" dirty="0" smtClean="0">
                  <a:solidFill>
                    <a:srgbClr val="FFFFFF"/>
                  </a:solidFill>
                  <a:latin typeface="Calibri" panose="020F0502020204030204"/>
                </a:rPr>
                <a:t>Jan       |       Feb          |        Mar</a:t>
              </a:r>
              <a:endParaRPr lang="en-US" sz="900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49408" y="1454099"/>
            <a:ext cx="11889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53048" y="1845161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53048" y="2165036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53048" y="2484911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53048" y="2804785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46551" y="3108333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46551" y="3428208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46551" y="4067957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34982" y="4395246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47146" y="4637842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7146" y="4920340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23488" y="4932134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28847" y="5320074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79646" y="5638800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1125200" cy="709613"/>
          </a:xfrm>
        </p:spPr>
        <p:txBody>
          <a:bodyPr/>
          <a:lstStyle/>
          <a:p>
            <a:r>
              <a:rPr lang="en-US" dirty="0" smtClean="0"/>
              <a:t>2018 OBBO Calendar- CR Channel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882591" y="1616818"/>
            <a:ext cx="338302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dirty="0"/>
              <a:t>Meals - Ready to </a:t>
            </a:r>
            <a:r>
              <a:rPr lang="en-US" sz="1000" dirty="0" smtClean="0"/>
              <a:t>Create (Pizza/Grilling/Pizza)</a:t>
            </a:r>
            <a:endParaRPr lang="en-US" sz="1000" dirty="0"/>
          </a:p>
          <a:p>
            <a:pPr fontAlgn="t"/>
            <a:endParaRPr lang="en-US" sz="1000" dirty="0" smtClean="0"/>
          </a:p>
          <a:p>
            <a:pPr fontAlgn="t"/>
            <a:r>
              <a:rPr lang="en-US" sz="1000" dirty="0"/>
              <a:t>Meals- </a:t>
            </a:r>
            <a:r>
              <a:rPr lang="en-US" sz="1000" dirty="0" smtClean="0"/>
              <a:t>Breakfast</a:t>
            </a:r>
          </a:p>
          <a:p>
            <a:pPr fontAlgn="t"/>
            <a:endParaRPr lang="en-US" sz="1000" dirty="0"/>
          </a:p>
          <a:p>
            <a:pPr fontAlgn="t"/>
            <a:r>
              <a:rPr lang="en-US" sz="1000" dirty="0" smtClean="0"/>
              <a:t>Meals </a:t>
            </a:r>
            <a:r>
              <a:rPr lang="en-US" sz="1000" dirty="0"/>
              <a:t>- Fresh to </a:t>
            </a:r>
            <a:r>
              <a:rPr lang="en-US" sz="1000" dirty="0" smtClean="0"/>
              <a:t>Go</a:t>
            </a:r>
            <a:endParaRPr lang="en-US" sz="1000" dirty="0"/>
          </a:p>
          <a:p>
            <a:pPr fontAlgn="t"/>
            <a:endParaRPr lang="en-US" sz="1000" dirty="0" smtClean="0"/>
          </a:p>
          <a:p>
            <a:pPr fontAlgn="t"/>
            <a:r>
              <a:rPr lang="en-US" sz="1000" dirty="0" smtClean="0"/>
              <a:t>Meals </a:t>
            </a:r>
            <a:r>
              <a:rPr lang="en-US" sz="1000" dirty="0"/>
              <a:t>– Ready to </a:t>
            </a:r>
            <a:r>
              <a:rPr lang="en-US" sz="1000" dirty="0" smtClean="0"/>
              <a:t>Serve</a:t>
            </a:r>
          </a:p>
          <a:p>
            <a:pPr fontAlgn="t"/>
            <a:endParaRPr lang="en-US" sz="1000" dirty="0" smtClean="0"/>
          </a:p>
          <a:p>
            <a:pPr fontAlgn="t"/>
            <a:r>
              <a:rPr lang="it-IT" sz="1000" dirty="0" smtClean="0"/>
              <a:t>TBD Leisure</a:t>
            </a:r>
            <a:endParaRPr lang="it-IT" sz="1000" dirty="0"/>
          </a:p>
          <a:p>
            <a:pPr fontAlgn="t"/>
            <a:endParaRPr lang="en-US" sz="1000" dirty="0" smtClean="0"/>
          </a:p>
          <a:p>
            <a:pPr fontAlgn="t"/>
            <a:r>
              <a:rPr lang="en-US" sz="1000" dirty="0"/>
              <a:t>@</a:t>
            </a:r>
            <a:r>
              <a:rPr lang="en-US" sz="1000" dirty="0" smtClean="0"/>
              <a:t>Home Media- Movie Night</a:t>
            </a:r>
          </a:p>
          <a:p>
            <a:pPr fontAlgn="t"/>
            <a:endParaRPr lang="en-US" sz="1000" dirty="0"/>
          </a:p>
          <a:p>
            <a:pPr fontAlgn="t"/>
            <a:r>
              <a:rPr lang="en-US" sz="1000" dirty="0"/>
              <a:t>@</a:t>
            </a:r>
            <a:r>
              <a:rPr lang="en-US" sz="1000" dirty="0" smtClean="0"/>
              <a:t>Home Media- Sports Watching</a:t>
            </a:r>
          </a:p>
          <a:p>
            <a:pPr fontAlgn="t"/>
            <a:endParaRPr lang="en-US" sz="1000" dirty="0" smtClean="0"/>
          </a:p>
          <a:p>
            <a:pPr fontAlgn="t"/>
            <a:r>
              <a:rPr lang="en-US" sz="1000" dirty="0"/>
              <a:t>Hydration </a:t>
            </a:r>
            <a:r>
              <a:rPr lang="en-US" sz="1000" dirty="0" smtClean="0"/>
              <a:t>Beauty (LS)</a:t>
            </a:r>
            <a:endParaRPr lang="en-US" sz="1000" dirty="0"/>
          </a:p>
          <a:p>
            <a:pPr fontAlgn="t"/>
            <a:endParaRPr lang="en-US" sz="1000" dirty="0" smtClean="0"/>
          </a:p>
          <a:p>
            <a:pPr fontAlgn="t"/>
            <a:r>
              <a:rPr lang="en-US" sz="1000" dirty="0" smtClean="0"/>
              <a:t>Hydration Wellbeing (LS)</a:t>
            </a:r>
          </a:p>
          <a:p>
            <a:pPr fontAlgn="t"/>
            <a:endParaRPr lang="en-US" sz="1000" dirty="0"/>
          </a:p>
          <a:p>
            <a:pPr fontAlgn="t"/>
            <a:endParaRPr lang="en-US" sz="200" dirty="0" smtClean="0"/>
          </a:p>
          <a:p>
            <a:pPr fontAlgn="t"/>
            <a:r>
              <a:rPr lang="en-US" sz="1000" dirty="0" smtClean="0"/>
              <a:t>Hydration Sports (LS)</a:t>
            </a:r>
          </a:p>
          <a:p>
            <a:pPr fontAlgn="t"/>
            <a:endParaRPr lang="en-US" sz="1000" dirty="0"/>
          </a:p>
          <a:p>
            <a:pPr fontAlgn="t"/>
            <a:r>
              <a:rPr lang="en-US" sz="1000" dirty="0" smtClean="0"/>
              <a:t>Hydration Sports (CR)</a:t>
            </a:r>
          </a:p>
          <a:p>
            <a:pPr fontAlgn="t"/>
            <a:endParaRPr lang="en-US" sz="1000" dirty="0"/>
          </a:p>
          <a:p>
            <a:pPr fontAlgn="t"/>
            <a:r>
              <a:rPr lang="en-US" sz="1000" dirty="0" smtClean="0"/>
              <a:t>Hydration Beauty (Drug)</a:t>
            </a:r>
            <a:endParaRPr lang="en-US" sz="1000" dirty="0"/>
          </a:p>
          <a:p>
            <a:pPr fontAlgn="t"/>
            <a:endParaRPr lang="en-US" sz="1000" dirty="0" smtClean="0"/>
          </a:p>
          <a:p>
            <a:pPr fontAlgn="t"/>
            <a:r>
              <a:rPr lang="en-US" sz="1000" dirty="0" smtClean="0"/>
              <a:t>Hydration Wellbeing/Rx (Drug)</a:t>
            </a:r>
          </a:p>
          <a:p>
            <a:pPr fontAlgn="t"/>
            <a:endParaRPr lang="en-US" sz="1000" dirty="0"/>
          </a:p>
          <a:p>
            <a:pPr fontAlgn="t"/>
            <a:endParaRPr lang="en-US" sz="1000" dirty="0" smtClean="0"/>
          </a:p>
          <a:p>
            <a:pPr fontAlgn="t"/>
            <a:endParaRPr lang="en-US" sz="1000" dirty="0" smtClean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234982" y="6052945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94" y="1515202"/>
            <a:ext cx="322259" cy="39982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548" y="2176973"/>
            <a:ext cx="438750" cy="27598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56" y="2481939"/>
            <a:ext cx="407534" cy="350097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33"/>
          <a:stretch/>
        </p:blipFill>
        <p:spPr>
          <a:xfrm>
            <a:off x="390711" y="5729308"/>
            <a:ext cx="293935" cy="323934"/>
          </a:xfrm>
          <a:prstGeom prst="rect">
            <a:avLst/>
          </a:prstGeom>
        </p:spPr>
      </p:pic>
      <p:grpSp>
        <p:nvGrpSpPr>
          <p:cNvPr id="145" name="Group 144"/>
          <p:cNvGrpSpPr/>
          <p:nvPr/>
        </p:nvGrpSpPr>
        <p:grpSpPr>
          <a:xfrm>
            <a:off x="402688" y="3070275"/>
            <a:ext cx="298471" cy="341199"/>
            <a:chOff x="4743155" y="2084606"/>
            <a:chExt cx="2535112" cy="2311449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155" y="2084606"/>
              <a:ext cx="2535112" cy="2311449"/>
            </a:xfrm>
            <a:prstGeom prst="rect">
              <a:avLst/>
            </a:prstGeom>
          </p:spPr>
        </p:pic>
        <p:sp>
          <p:nvSpPr>
            <p:cNvPr id="147" name="Rectangle 146"/>
            <p:cNvSpPr/>
            <p:nvPr/>
          </p:nvSpPr>
          <p:spPr>
            <a:xfrm>
              <a:off x="4743155" y="2506867"/>
              <a:ext cx="39771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</p:grpSp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9" y="3440391"/>
            <a:ext cx="317888" cy="31361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21" y="2793917"/>
            <a:ext cx="335604" cy="405926"/>
          </a:xfrm>
          <a:prstGeom prst="rect">
            <a:avLst/>
          </a:prstGeom>
        </p:spPr>
      </p:pic>
      <p:pic>
        <p:nvPicPr>
          <p:cNvPr id="151" name="Picture 150" descr="OBBO Table Literal Crates 001.273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15" y="6448721"/>
            <a:ext cx="286802" cy="394129"/>
          </a:xfrm>
          <a:prstGeom prst="rect">
            <a:avLst/>
          </a:prstGeom>
        </p:spPr>
      </p:pic>
      <p:cxnSp>
        <p:nvCxnSpPr>
          <p:cNvPr id="154" name="Straight Connector 153"/>
          <p:cNvCxnSpPr/>
          <p:nvPr/>
        </p:nvCxnSpPr>
        <p:spPr>
          <a:xfrm>
            <a:off x="251534" y="6766648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51534" y="6448721"/>
            <a:ext cx="113911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6078" y="5686828"/>
            <a:ext cx="20281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/>
            <a:r>
              <a:rPr lang="en-US" sz="1000" dirty="0" smtClean="0">
                <a:solidFill>
                  <a:srgbClr val="000000"/>
                </a:solidFill>
              </a:rPr>
              <a:t>Best Accessible- Watermelon Stand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866078" y="6518834"/>
            <a:ext cx="16626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/>
            <a:r>
              <a:rPr lang="en-US" sz="1000" dirty="0" smtClean="0">
                <a:solidFill>
                  <a:srgbClr val="000000"/>
                </a:solidFill>
              </a:rPr>
              <a:t>Refreshment- Blaze Produce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866078" y="6191998"/>
            <a:ext cx="8226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/>
            <a:r>
              <a:rPr lang="en-US" sz="1000" dirty="0" smtClean="0">
                <a:solidFill>
                  <a:srgbClr val="000000"/>
                </a:solidFill>
              </a:rPr>
              <a:t>After School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390711" y="6158997"/>
            <a:ext cx="325159" cy="303336"/>
            <a:chOff x="333846" y="1083058"/>
            <a:chExt cx="5325863" cy="4820772"/>
          </a:xfrm>
        </p:grpSpPr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471" y="1083058"/>
              <a:ext cx="5198349" cy="4804812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717" b="27875"/>
            <a:stretch/>
          </p:blipFill>
          <p:spPr>
            <a:xfrm>
              <a:off x="336010" y="5402535"/>
              <a:ext cx="1064668" cy="472789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449"/>
            <a:stretch/>
          </p:blipFill>
          <p:spPr>
            <a:xfrm>
              <a:off x="3818176" y="5332715"/>
              <a:ext cx="995221" cy="552854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246" b="20208"/>
            <a:stretch/>
          </p:blipFill>
          <p:spPr>
            <a:xfrm>
              <a:off x="2151698" y="5374031"/>
              <a:ext cx="889733" cy="529799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246" b="24264"/>
            <a:stretch/>
          </p:blipFill>
          <p:spPr>
            <a:xfrm>
              <a:off x="2994402" y="5415768"/>
              <a:ext cx="882592" cy="472102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717" b="27875"/>
            <a:stretch/>
          </p:blipFill>
          <p:spPr>
            <a:xfrm>
              <a:off x="333846" y="5037279"/>
              <a:ext cx="1064668" cy="472789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717" b="27875"/>
            <a:stretch/>
          </p:blipFill>
          <p:spPr>
            <a:xfrm>
              <a:off x="336010" y="4738647"/>
              <a:ext cx="1064668" cy="472789"/>
            </a:xfrm>
            <a:prstGeom prst="rect">
              <a:avLst/>
            </a:prstGeom>
          </p:spPr>
        </p:pic>
        <p:pic>
          <p:nvPicPr>
            <p:cNvPr id="256" name="Picture 25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717" b="27875"/>
            <a:stretch/>
          </p:blipFill>
          <p:spPr>
            <a:xfrm>
              <a:off x="333846" y="4373391"/>
              <a:ext cx="1064668" cy="472789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717" b="27875"/>
            <a:stretch/>
          </p:blipFill>
          <p:spPr>
            <a:xfrm>
              <a:off x="336010" y="4074759"/>
              <a:ext cx="1064668" cy="472789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717" b="27875"/>
            <a:stretch/>
          </p:blipFill>
          <p:spPr>
            <a:xfrm>
              <a:off x="333846" y="3709503"/>
              <a:ext cx="1064668" cy="472789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246" b="20208"/>
            <a:stretch/>
          </p:blipFill>
          <p:spPr>
            <a:xfrm>
              <a:off x="2140510" y="4873168"/>
              <a:ext cx="889733" cy="529799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246" b="20208"/>
            <a:stretch/>
          </p:blipFill>
          <p:spPr>
            <a:xfrm>
              <a:off x="2136200" y="4425531"/>
              <a:ext cx="889733" cy="529799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246" b="20208"/>
            <a:stretch/>
          </p:blipFill>
          <p:spPr>
            <a:xfrm>
              <a:off x="2121917" y="3942143"/>
              <a:ext cx="889733" cy="529799"/>
            </a:xfrm>
            <a:prstGeom prst="rect">
              <a:avLst/>
            </a:prstGeom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246" b="24264"/>
            <a:stretch/>
          </p:blipFill>
          <p:spPr>
            <a:xfrm>
              <a:off x="3001652" y="4916375"/>
              <a:ext cx="882592" cy="472102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246" b="24264"/>
            <a:stretch/>
          </p:blipFill>
          <p:spPr>
            <a:xfrm>
              <a:off x="3011167" y="4443372"/>
              <a:ext cx="882592" cy="472102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246" b="24264"/>
            <a:stretch/>
          </p:blipFill>
          <p:spPr>
            <a:xfrm>
              <a:off x="3018417" y="3943979"/>
              <a:ext cx="882592" cy="472102"/>
            </a:xfrm>
            <a:prstGeom prst="rect">
              <a:avLst/>
            </a:prstGeom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449"/>
            <a:stretch/>
          </p:blipFill>
          <p:spPr>
            <a:xfrm>
              <a:off x="3813373" y="4855873"/>
              <a:ext cx="995221" cy="552854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449"/>
            <a:stretch/>
          </p:blipFill>
          <p:spPr>
            <a:xfrm>
              <a:off x="3808570" y="4370632"/>
              <a:ext cx="995221" cy="552854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449"/>
            <a:stretch/>
          </p:blipFill>
          <p:spPr>
            <a:xfrm>
              <a:off x="3815826" y="3922557"/>
              <a:ext cx="995221" cy="552854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449"/>
            <a:stretch/>
          </p:blipFill>
          <p:spPr>
            <a:xfrm>
              <a:off x="4664488" y="5332715"/>
              <a:ext cx="995221" cy="552854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449"/>
            <a:stretch/>
          </p:blipFill>
          <p:spPr>
            <a:xfrm>
              <a:off x="4659685" y="4855873"/>
              <a:ext cx="995221" cy="552854"/>
            </a:xfrm>
            <a:prstGeom prst="rect">
              <a:avLst/>
            </a:prstGeom>
          </p:spPr>
        </p:pic>
        <p:pic>
          <p:nvPicPr>
            <p:cNvPr id="270" name="Picture 269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449"/>
            <a:stretch/>
          </p:blipFill>
          <p:spPr>
            <a:xfrm>
              <a:off x="4654882" y="4370632"/>
              <a:ext cx="995221" cy="552854"/>
            </a:xfrm>
            <a:prstGeom prst="rect">
              <a:avLst/>
            </a:prstGeom>
          </p:spPr>
        </p:pic>
        <p:pic>
          <p:nvPicPr>
            <p:cNvPr id="271" name="Picture 270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449"/>
            <a:stretch/>
          </p:blipFill>
          <p:spPr>
            <a:xfrm>
              <a:off x="4662138" y="3922557"/>
              <a:ext cx="995221" cy="552854"/>
            </a:xfrm>
            <a:prstGeom prst="rect">
              <a:avLst/>
            </a:prstGeom>
          </p:spPr>
        </p:pic>
        <p:pic>
          <p:nvPicPr>
            <p:cNvPr id="272" name="Picture 271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13" t="8084" r="9660" b="31636"/>
            <a:stretch/>
          </p:blipFill>
          <p:spPr>
            <a:xfrm>
              <a:off x="1322033" y="5472494"/>
              <a:ext cx="833976" cy="408382"/>
            </a:xfrm>
            <a:prstGeom prst="rect">
              <a:avLst/>
            </a:prstGeom>
          </p:spPr>
        </p:pic>
        <p:pic>
          <p:nvPicPr>
            <p:cNvPr id="273" name="Picture 272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13" t="8084" r="9660" b="31636"/>
            <a:stretch/>
          </p:blipFill>
          <p:spPr>
            <a:xfrm>
              <a:off x="1319557" y="5132622"/>
              <a:ext cx="833976" cy="408382"/>
            </a:xfrm>
            <a:prstGeom prst="rect">
              <a:avLst/>
            </a:prstGeom>
          </p:spPr>
        </p:pic>
        <p:pic>
          <p:nvPicPr>
            <p:cNvPr id="274" name="Picture 273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13" t="8084" r="9660" b="31636"/>
            <a:stretch/>
          </p:blipFill>
          <p:spPr>
            <a:xfrm>
              <a:off x="1319604" y="4799459"/>
              <a:ext cx="833976" cy="408382"/>
            </a:xfrm>
            <a:prstGeom prst="rect">
              <a:avLst/>
            </a:prstGeom>
          </p:spPr>
        </p:pic>
        <p:pic>
          <p:nvPicPr>
            <p:cNvPr id="275" name="Picture 274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13" t="8084" r="9660" b="31636"/>
            <a:stretch/>
          </p:blipFill>
          <p:spPr>
            <a:xfrm>
              <a:off x="1317128" y="4437815"/>
              <a:ext cx="833976" cy="408382"/>
            </a:xfrm>
            <a:prstGeom prst="rect">
              <a:avLst/>
            </a:prstGeom>
          </p:spPr>
        </p:pic>
        <p:pic>
          <p:nvPicPr>
            <p:cNvPr id="276" name="Picture 275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13" t="8084" r="9660" b="31636"/>
            <a:stretch/>
          </p:blipFill>
          <p:spPr>
            <a:xfrm>
              <a:off x="1316546" y="4066749"/>
              <a:ext cx="833976" cy="408382"/>
            </a:xfrm>
            <a:prstGeom prst="rect">
              <a:avLst/>
            </a:prstGeom>
          </p:spPr>
        </p:pic>
        <p:pic>
          <p:nvPicPr>
            <p:cNvPr id="277" name="Picture 276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13" t="8084" r="9660" b="31636"/>
            <a:stretch/>
          </p:blipFill>
          <p:spPr>
            <a:xfrm>
              <a:off x="1314070" y="3715991"/>
              <a:ext cx="833976" cy="408382"/>
            </a:xfrm>
            <a:prstGeom prst="rect">
              <a:avLst/>
            </a:prstGeom>
          </p:spPr>
        </p:pic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78" y="3741398"/>
            <a:ext cx="276447" cy="342065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01" y="4127526"/>
            <a:ext cx="236227" cy="304449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37" y="4383770"/>
            <a:ext cx="176548" cy="254036"/>
          </a:xfrm>
          <a:prstGeom prst="rect">
            <a:avLst/>
          </a:prstGeom>
        </p:spPr>
      </p:pic>
      <p:pic>
        <p:nvPicPr>
          <p:cNvPr id="311" name="Picture 5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290" y="4656090"/>
            <a:ext cx="107356" cy="251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</p:pic>
      <p:pic>
        <p:nvPicPr>
          <p:cNvPr id="314" name="Picture 313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117">
            <a:off x="372391" y="4981717"/>
            <a:ext cx="181590" cy="334335"/>
          </a:xfrm>
          <a:prstGeom prst="rect">
            <a:avLst/>
          </a:prstGeom>
        </p:spPr>
      </p:pic>
      <p:sp>
        <p:nvSpPr>
          <p:cNvPr id="133" name="Pentagon 132"/>
          <p:cNvSpPr/>
          <p:nvPr/>
        </p:nvSpPr>
        <p:spPr>
          <a:xfrm>
            <a:off x="3442573" y="4744294"/>
            <a:ext cx="8220808" cy="160134"/>
          </a:xfrm>
          <a:prstGeom prst="homePlat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731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 bwMode="gray">
          <a:xfrm>
            <a:off x="11781050" y="6551049"/>
            <a:ext cx="182694" cy="18461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baseline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770"/>
            <a:fld id="{42C328C1-A84F-4A39-A664-DBA00541A8C6}" type="slidenum">
              <a:rPr sz="1200">
                <a:solidFill>
                  <a:srgbClr val="808080"/>
                </a:solidFill>
              </a:rPr>
              <a:pPr defTabSz="912770"/>
              <a:t>4</a:t>
            </a:fld>
            <a:endParaRPr sz="1200" dirty="0">
              <a:solidFill>
                <a:srgbClr val="808080"/>
              </a:solidFill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8278579" y="666783"/>
            <a:ext cx="3755701" cy="475818"/>
          </a:xfrm>
          <a:prstGeom prst="rect">
            <a:avLst/>
          </a:prstGeom>
        </p:spPr>
        <p:txBody>
          <a:bodyPr anchor="ctr"/>
          <a:lstStyle>
            <a:lvl1pPr algn="l" defTabSz="90850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73839" algn="l"/>
              </a:tabLs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0850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0850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0850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0850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3881" algn="l" defTabSz="90850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27831" algn="l" defTabSz="90850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1749" algn="l" defTabSz="90850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55665" algn="l" defTabSz="908501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  <a:tabLst/>
            </a:pPr>
            <a:r>
              <a:rPr lang="en-US" sz="1799" dirty="0">
                <a:solidFill>
                  <a:prstClr val="white"/>
                </a:solidFill>
              </a:rPr>
              <a:t>EMERGING / SEGMENTED POIs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08000" y="138113"/>
            <a:ext cx="11680825" cy="715962"/>
          </a:xfrm>
        </p:spPr>
        <p:txBody>
          <a:bodyPr/>
          <a:lstStyle/>
          <a:p>
            <a:r>
              <a:rPr lang="en-US" dirty="0"/>
              <a:t>CR </a:t>
            </a:r>
            <a:r>
              <a:rPr lang="en-US" dirty="0" smtClean="0"/>
              <a:t>2018 Sustaining </a:t>
            </a:r>
            <a:r>
              <a:rPr lang="en-US" dirty="0" err="1" smtClean="0"/>
              <a:t>PicOS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511" y="1979732"/>
            <a:ext cx="5196147" cy="3616297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10583150" y="2118331"/>
            <a:ext cx="558747" cy="47753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536" tIns="40768" rIns="81536" bIns="40768" rtlCol="0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3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1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9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7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514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69" name="Oval 68"/>
          <p:cNvSpPr/>
          <p:nvPr/>
        </p:nvSpPr>
        <p:spPr>
          <a:xfrm>
            <a:off x="8397464" y="3007074"/>
            <a:ext cx="558747" cy="50986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536" tIns="40768" rIns="81536" bIns="40768" rtlCol="0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3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1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9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7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514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9394552" y="3270247"/>
            <a:ext cx="558747" cy="50986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536" tIns="40768" rIns="81536" bIns="40768" rtlCol="0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3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1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9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7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514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75" name="Oval 74"/>
          <p:cNvSpPr/>
          <p:nvPr/>
        </p:nvSpPr>
        <p:spPr>
          <a:xfrm>
            <a:off x="10225019" y="2881884"/>
            <a:ext cx="558747" cy="50986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536" tIns="40768" rIns="81536" bIns="40768" rtlCol="0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3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1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9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7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514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78" name="Oval 77"/>
          <p:cNvSpPr/>
          <p:nvPr/>
        </p:nvSpPr>
        <p:spPr>
          <a:xfrm>
            <a:off x="10026091" y="3418977"/>
            <a:ext cx="558747" cy="50986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536" tIns="40768" rIns="81536" bIns="40768" rtlCol="0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3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1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9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7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514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charset="0"/>
                <a:cs typeface="Calibri" charset="0"/>
              </a:rPr>
              <a:t>4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20" b="31109"/>
          <a:stretch/>
        </p:blipFill>
        <p:spPr>
          <a:xfrm rot="10800000">
            <a:off x="8434606" y="3927482"/>
            <a:ext cx="273608" cy="157172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16815" y="1261365"/>
            <a:ext cx="6403356" cy="4834636"/>
            <a:chOff x="255537" y="5038366"/>
            <a:chExt cx="6476929" cy="812670"/>
          </a:xfrm>
        </p:grpSpPr>
        <p:sp>
          <p:nvSpPr>
            <p:cNvPr id="178" name="Cube 177"/>
            <p:cNvSpPr/>
            <p:nvPr/>
          </p:nvSpPr>
          <p:spPr>
            <a:xfrm rot="5400000" flipV="1">
              <a:off x="3087667" y="2206236"/>
              <a:ext cx="812670" cy="6476929"/>
            </a:xfrm>
            <a:prstGeom prst="cube">
              <a:avLst>
                <a:gd name="adj" fmla="val 16325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lIns="57135" tIns="28568" rIns="57135" bIns="28568" rtlCol="0" anchor="ctr"/>
            <a:lstStyle/>
            <a:p>
              <a:pPr algn="ctr"/>
              <a:endParaRPr lang="en-US" sz="1799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095642" y="5074837"/>
              <a:ext cx="4147386" cy="77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600" b="1" kern="0" dirty="0">
                  <a:solidFill>
                    <a:srgbClr val="00B050"/>
                  </a:solidFill>
                  <a:cs typeface="Arial" charset="0"/>
                </a:rPr>
                <a:t>Ambient Stills Perimeter</a:t>
              </a:r>
            </a:p>
            <a:p>
              <a:pPr marL="171399" indent="-171399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600" b="1" i="1" kern="0" dirty="0">
                  <a:solidFill>
                    <a:srgbClr val="000000"/>
                  </a:solidFill>
                  <a:cs typeface="Arial" charset="0"/>
                </a:rPr>
                <a:t>Secure incremental sustaining Hydration OBBO</a:t>
              </a:r>
            </a:p>
          </p:txBody>
        </p:sp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169" y="2347542"/>
            <a:ext cx="1231517" cy="2849356"/>
          </a:xfrm>
          <a:prstGeom prst="rect">
            <a:avLst/>
          </a:prstGeom>
        </p:spPr>
      </p:pic>
      <p:pic>
        <p:nvPicPr>
          <p:cNvPr id="91" name="7AB278AF-3571-42E3-A026-C9EE5608E6E5" descr="image00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350" y="2021092"/>
            <a:ext cx="1972099" cy="338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Oval 94"/>
          <p:cNvSpPr/>
          <p:nvPr/>
        </p:nvSpPr>
        <p:spPr>
          <a:xfrm>
            <a:off x="9645690" y="1858098"/>
            <a:ext cx="558747" cy="509862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536" tIns="40768" rIns="81536" bIns="40768" rtlCol="0" anchor="ctr"/>
          <a:lstStyle>
            <a:defPPr>
              <a:defRPr lang="en-US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3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1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9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7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514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charset="0"/>
                <a:cs typeface="Calibri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73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10354"/>
              </p:ext>
            </p:extLst>
          </p:nvPr>
        </p:nvGraphicFramePr>
        <p:xfrm>
          <a:off x="368463" y="1566809"/>
          <a:ext cx="11672016" cy="3874580"/>
        </p:xfrm>
        <a:graphic>
          <a:graphicData uri="http://schemas.openxmlformats.org/drawingml/2006/table">
            <a:tbl>
              <a:tblPr/>
              <a:tblGrid>
                <a:gridCol w="959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9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53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400"/>
                <a:gridCol w="29307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90536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5400"/>
              </a:tblGrid>
              <a:tr h="588540">
                <a:tc gridSpan="2">
                  <a:txBody>
                    <a:bodyPr/>
                    <a:lstStyle/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Jan-Mar</a:t>
                      </a:r>
                    </a:p>
                    <a:p>
                      <a:pPr marL="0" marR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Apr-Jun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Jul-Sep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Oct-Dec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479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2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Active Lifestyle/Sports OBBO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Endcap Kit, Corrugate &amp; Metal Rack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(PA 32oz, </a:t>
                      </a:r>
                      <a:r>
                        <a:rPr lang="en-US" sz="1000" b="0" baseline="0" dirty="0" err="1" smtClean="0">
                          <a:solidFill>
                            <a:srgbClr val="0D0D0D"/>
                          </a:solidFill>
                          <a:latin typeface="+mn-lt"/>
                        </a:rPr>
                        <a:t>vw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20oz, </a:t>
                      </a:r>
                      <a:r>
                        <a:rPr lang="en-US" sz="1000" b="0" baseline="0" dirty="0" err="1" smtClean="0">
                          <a:solidFill>
                            <a:srgbClr val="0D0D0D"/>
                          </a:solidFill>
                          <a:latin typeface="+mn-lt"/>
                        </a:rPr>
                        <a:t>sw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700mL)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Active Lifestyle/Sports OBBO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Endcap Kit, Corrugate &amp; Metal Rack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(PA 32oz, </a:t>
                      </a:r>
                      <a:r>
                        <a:rPr lang="en-US" sz="1000" b="0" baseline="0" dirty="0" err="1" smtClean="0">
                          <a:solidFill>
                            <a:srgbClr val="0D0D0D"/>
                          </a:solidFill>
                          <a:latin typeface="+mn-lt"/>
                        </a:rPr>
                        <a:t>vw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20oz, </a:t>
                      </a:r>
                      <a:r>
                        <a:rPr lang="en-US" sz="1000" b="0" baseline="0" dirty="0" err="1" smtClean="0">
                          <a:solidFill>
                            <a:srgbClr val="0D0D0D"/>
                          </a:solidFill>
                          <a:latin typeface="+mn-lt"/>
                        </a:rPr>
                        <a:t>sw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700mL)</a:t>
                      </a:r>
                    </a:p>
                    <a:p>
                      <a:pPr algn="ctr"/>
                      <a:endParaRPr lang="en-US" sz="1000" b="0" baseline="0" dirty="0" smtClean="0">
                        <a:solidFill>
                          <a:srgbClr val="0D0D0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D0D0D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Active Lifestyle/Sports OBBO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Endcap Kit, Corrugate &amp; Metal Rack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(PA 32oz, </a:t>
                      </a:r>
                      <a:r>
                        <a:rPr lang="en-US" sz="1000" b="0" baseline="0" dirty="0" err="1" smtClean="0">
                          <a:solidFill>
                            <a:srgbClr val="0D0D0D"/>
                          </a:solidFill>
                          <a:latin typeface="+mn-lt"/>
                        </a:rPr>
                        <a:t>vw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20oz, </a:t>
                      </a:r>
                      <a:r>
                        <a:rPr lang="en-US" sz="1000" b="0" baseline="0" dirty="0" err="1" smtClean="0">
                          <a:solidFill>
                            <a:srgbClr val="0D0D0D"/>
                          </a:solidFill>
                          <a:latin typeface="+mn-lt"/>
                        </a:rPr>
                        <a:t>sw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700mL)</a:t>
                      </a:r>
                    </a:p>
                    <a:p>
                      <a:pPr algn="ctr"/>
                      <a:endParaRPr lang="en-US" sz="1000" b="0" baseline="0" dirty="0" smtClean="0">
                        <a:solidFill>
                          <a:srgbClr val="0D0D0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Active Lifestyle/Sports OBBO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Endcap Kit, Corrugate &amp; Metal Rack</a:t>
                      </a:r>
                    </a:p>
                    <a:p>
                      <a:pPr algn="ctr"/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(PA 32oz, </a:t>
                      </a:r>
                      <a:r>
                        <a:rPr lang="en-US" sz="1000" b="0" baseline="0" dirty="0" err="1" smtClean="0">
                          <a:solidFill>
                            <a:srgbClr val="0D0D0D"/>
                          </a:solidFill>
                          <a:latin typeface="+mn-lt"/>
                        </a:rPr>
                        <a:t>vw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20oz, </a:t>
                      </a:r>
                      <a:r>
                        <a:rPr lang="en-US" sz="1000" b="0" baseline="0" dirty="0" err="1" smtClean="0">
                          <a:solidFill>
                            <a:srgbClr val="0D0D0D"/>
                          </a:solidFill>
                          <a:latin typeface="+mn-lt"/>
                        </a:rPr>
                        <a:t>sw</a:t>
                      </a:r>
                      <a:r>
                        <a:rPr lang="en-US" sz="1000" b="0" baseline="0" dirty="0" smtClean="0">
                          <a:solidFill>
                            <a:srgbClr val="0D0D0D"/>
                          </a:solidFill>
                          <a:latin typeface="+mn-lt"/>
                        </a:rPr>
                        <a:t> 700mL)</a:t>
                      </a:r>
                    </a:p>
                    <a:p>
                      <a:pPr algn="ctr"/>
                      <a:endParaRPr lang="en-US" sz="1000" b="0" baseline="0" dirty="0" smtClean="0">
                        <a:solidFill>
                          <a:srgbClr val="0D0D0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itle 3"/>
          <p:cNvSpPr txBox="1">
            <a:spLocks/>
          </p:cNvSpPr>
          <p:nvPr/>
        </p:nvSpPr>
        <p:spPr>
          <a:xfrm>
            <a:off x="368464" y="251937"/>
            <a:ext cx="11483834" cy="40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399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Convenience Retail - Quarterly recommended Hydration OBBO activation</a:t>
            </a:r>
            <a:endParaRPr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</p:txBody>
      </p:sp>
      <p:pic>
        <p:nvPicPr>
          <p:cNvPr id="20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4395" y="2218320"/>
            <a:ext cx="726694" cy="1700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978" y="2242005"/>
            <a:ext cx="613337" cy="163238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1629" y="2271591"/>
            <a:ext cx="738431" cy="16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0730" y="2210825"/>
            <a:ext cx="738431" cy="16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7023" y="2247098"/>
            <a:ext cx="738431" cy="16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826" y="2346169"/>
            <a:ext cx="928543" cy="15966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92" y="2247098"/>
            <a:ext cx="613337" cy="16323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141" y="2288145"/>
            <a:ext cx="928543" cy="15966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47" y="2353686"/>
            <a:ext cx="928543" cy="15966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437" y="2259855"/>
            <a:ext cx="613337" cy="16323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394" y="2346169"/>
            <a:ext cx="928543" cy="15966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538" y="2252444"/>
            <a:ext cx="613337" cy="16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572369" y="1730679"/>
            <a:ext cx="2877787" cy="4878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4590" y="2043572"/>
            <a:ext cx="2886287" cy="45658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1804" y="1730679"/>
            <a:ext cx="2877787" cy="4878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97D6-A027-4326-A5AF-F8A05592BB9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4" name="Title 4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125200" cy="709613"/>
          </a:xfrm>
        </p:spPr>
        <p:txBody>
          <a:bodyPr/>
          <a:lstStyle/>
          <a:p>
            <a:r>
              <a:rPr lang="en-US" dirty="0" smtClean="0"/>
              <a:t>Hydration OBBO Convenience Retail: ACTIVE LIFESTYLE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723091" y="1068234"/>
            <a:ext cx="2877787" cy="975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lIns="91440" tIns="91440" bIns="91440" rtlCol="0" anchor="ctr">
            <a:noAutofit/>
          </a:bodyPr>
          <a:lstStyle/>
          <a:p>
            <a:pPr algn="ctr" defTabSz="914400" fontAlgn="b">
              <a:lnSpc>
                <a:spcPct val="85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defRPr/>
            </a:pP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Small Display</a:t>
            </a:r>
          </a:p>
          <a:p>
            <a:pPr algn="ctr" defTabSz="914400" fontAlgn="b">
              <a:lnSpc>
                <a:spcPct val="85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defRPr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(Corrugate)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83197" y="1068234"/>
            <a:ext cx="2877787" cy="975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lIns="91440" tIns="91440" bIns="91440" rtlCol="0" anchor="ctr">
            <a:noAutofit/>
          </a:bodyPr>
          <a:lstStyle/>
          <a:p>
            <a:pPr algn="ctr" defTabSz="914400" fontAlgn="b">
              <a:lnSpc>
                <a:spcPct val="85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defRPr/>
            </a:pP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Permanent</a:t>
            </a:r>
            <a:b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(Metal)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43304" y="1068234"/>
            <a:ext cx="2877787" cy="975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lIns="91440" tIns="91440" bIns="91440" rtlCol="0" anchor="ctr">
            <a:noAutofit/>
          </a:bodyPr>
          <a:lstStyle/>
          <a:p>
            <a:pPr algn="ctr" defTabSz="914400" fontAlgn="b">
              <a:lnSpc>
                <a:spcPct val="85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defRPr/>
            </a:pP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Endcap Kit (36”)</a:t>
            </a:r>
          </a:p>
          <a:p>
            <a:pPr algn="ctr" defTabSz="914400" fontAlgn="b">
              <a:lnSpc>
                <a:spcPct val="85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defRPr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(Corrugate/Plastic)</a:t>
            </a: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5255" y="4419600"/>
            <a:ext cx="11440341" cy="303416"/>
            <a:chOff x="385255" y="4572000"/>
            <a:chExt cx="11440341" cy="303416"/>
          </a:xfrm>
        </p:grpSpPr>
        <p:sp>
          <p:nvSpPr>
            <p:cNvPr id="24" name="Rectangle 23"/>
            <p:cNvSpPr/>
            <p:nvPr/>
          </p:nvSpPr>
          <p:spPr>
            <a:xfrm>
              <a:off x="385255" y="4610386"/>
              <a:ext cx="2842341" cy="250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6213" lvl="1" indent="-176213" defTabSz="914400">
                <a:lnSpc>
                  <a:spcPct val="85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SzPct val="100000"/>
                <a:buFont typeface="Arial" panose="020B0604020202020204" pitchFamily="34" charset="0"/>
                <a:buChar char="•"/>
              </a:pPr>
              <a:endParaRPr 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63043" y="4572000"/>
              <a:ext cx="2824660" cy="303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5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SzPct val="100000"/>
              </a:pPr>
              <a:endParaRPr lang="en-US" sz="16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5575" y="4572000"/>
              <a:ext cx="2852234" cy="303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6213" lvl="1" indent="-176213">
                <a:lnSpc>
                  <a:spcPct val="85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SzPct val="100000"/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65489" y="4572000"/>
              <a:ext cx="2860107" cy="303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6213" lvl="1" indent="-176213">
                <a:lnSpc>
                  <a:spcPct val="85000"/>
                </a:lnSpc>
                <a:spcBef>
                  <a:spcPts val="600"/>
                </a:spcBef>
                <a:buClr>
                  <a:srgbClr val="000000">
                    <a:lumMod val="75000"/>
                    <a:lumOff val="25000"/>
                  </a:srgbClr>
                </a:buClr>
                <a:buSzPct val="100000"/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627812" y="4145715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77271" y="4306546"/>
            <a:ext cx="2693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13” W x 13” D x 54” H (including 12” header)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50061" y="4265229"/>
            <a:ext cx="17560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bg1">
                    <a:lumMod val="50000"/>
                  </a:schemeClr>
                </a:solidFill>
              </a:rPr>
              <a:t>62.5”h  x 15.0”d x 25.5”w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95107" y="4272680"/>
            <a:ext cx="1415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bg1">
                    <a:lumMod val="50000"/>
                  </a:schemeClr>
                </a:solidFill>
              </a:rPr>
              <a:t>36” W x 16” D x 54” H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31984"/>
              </p:ext>
            </p:extLst>
          </p:nvPr>
        </p:nvGraphicFramePr>
        <p:xfrm>
          <a:off x="1758535" y="4593640"/>
          <a:ext cx="2812185" cy="202028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84477"/>
                <a:gridCol w="1527708"/>
              </a:tblGrid>
              <a:tr h="3350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</a:t>
                      </a:r>
                      <a:r>
                        <a:rPr lang="en-US" sz="1100" baseline="0" dirty="0" smtClean="0"/>
                        <a:t> ID</a:t>
                      </a:r>
                      <a:endParaRPr lang="en-US" sz="11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32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Material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Corrugate</a:t>
                      </a:r>
                      <a:endParaRPr lang="en-US" sz="1000" dirty="0"/>
                    </a:p>
                  </a:txBody>
                  <a:tcPr anchor="ctr"/>
                </a:tc>
              </a:tr>
              <a:tr h="2782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Approx. Price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$70.73 (Q=</a:t>
                      </a:r>
                      <a:r>
                        <a:rPr lang="en-US" sz="1000" baseline="0" dirty="0" smtClean="0"/>
                        <a:t> 500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806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Lead Time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4-6 weeks</a:t>
                      </a:r>
                      <a:endParaRPr lang="en-US" sz="1000" dirty="0"/>
                    </a:p>
                  </a:txBody>
                  <a:tcPr anchor="ctr"/>
                </a:tc>
              </a:tr>
              <a:tr h="78571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Pack out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(18) PA 32oz; (16) SW 20oz; (16) VW 20oz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87852"/>
              </p:ext>
            </p:extLst>
          </p:nvPr>
        </p:nvGraphicFramePr>
        <p:xfrm>
          <a:off x="7477133" y="4593638"/>
          <a:ext cx="2843958" cy="20002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85211"/>
                <a:gridCol w="1458747"/>
              </a:tblGrid>
              <a:tr h="34220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</a:t>
                      </a:r>
                      <a:r>
                        <a:rPr lang="en-US" sz="1100" baseline="0" dirty="0" smtClean="0"/>
                        <a:t> ID</a:t>
                      </a:r>
                      <a:endParaRPr lang="en-US" sz="11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847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Material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Corrugate/Plastic</a:t>
                      </a:r>
                      <a:endParaRPr lang="en-US" sz="1000" dirty="0"/>
                    </a:p>
                  </a:txBody>
                  <a:tcPr anchor="ctr"/>
                </a:tc>
              </a:tr>
              <a:tr h="30072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Approx.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Price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$56.15(Q=500)</a:t>
                      </a:r>
                      <a:endParaRPr lang="en-US" sz="1000" dirty="0"/>
                    </a:p>
                  </a:txBody>
                  <a:tcPr anchor="ctr"/>
                </a:tc>
              </a:tr>
              <a:tr h="31129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Lead Time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6-8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weeks</a:t>
                      </a:r>
                      <a:endParaRPr lang="en-US" sz="1000" dirty="0"/>
                    </a:p>
                  </a:txBody>
                  <a:tcPr anchor="ctr"/>
                </a:tc>
              </a:tr>
              <a:tr h="70758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Pack out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(72) PA 32oz singles (78) SW 20oz; (55) VW 20oz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491313" y="0"/>
            <a:ext cx="3714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</a:rPr>
              <a:t>ALL CREATIVE &amp; PRODUCTS  ARE FPO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253" y="2121734"/>
            <a:ext cx="819776" cy="21818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119" y="2146108"/>
            <a:ext cx="1218155" cy="2094687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5290" y="2183590"/>
            <a:ext cx="922777" cy="2159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13588"/>
              </p:ext>
            </p:extLst>
          </p:nvPr>
        </p:nvGraphicFramePr>
        <p:xfrm>
          <a:off x="4637451" y="4596137"/>
          <a:ext cx="2777259" cy="20616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98002"/>
                <a:gridCol w="1579257"/>
              </a:tblGrid>
              <a:tr h="3378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</a:t>
                      </a:r>
                      <a:r>
                        <a:rPr lang="en-US" sz="1100" baseline="0" dirty="0" smtClean="0"/>
                        <a:t> ID</a:t>
                      </a:r>
                      <a:endParaRPr lang="en-US" sz="11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96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Material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Metal</a:t>
                      </a:r>
                      <a:endParaRPr lang="en-US" sz="1000" dirty="0"/>
                    </a:p>
                  </a:txBody>
                  <a:tcPr anchor="ctr"/>
                </a:tc>
              </a:tr>
              <a:tr h="38504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Est. Price</a:t>
                      </a:r>
                      <a:endParaRPr 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$186.04 (4 casters</a:t>
                      </a:r>
                      <a:r>
                        <a:rPr lang="en-US" sz="1000" baseline="0" dirty="0" smtClean="0"/>
                        <a:t> an </a:t>
                      </a:r>
                      <a:r>
                        <a:rPr lang="en-US" sz="1000" baseline="0" dirty="0" err="1" smtClean="0"/>
                        <a:t>add’l</a:t>
                      </a:r>
                      <a:r>
                        <a:rPr lang="en-US" sz="1000" baseline="0" dirty="0" smtClean="0"/>
                        <a:t> $24.60) </a:t>
                      </a:r>
                      <a:endParaRPr lang="en-US" sz="1000" dirty="0"/>
                    </a:p>
                  </a:txBody>
                  <a:tcPr anchor="ctr">
                    <a:noFill/>
                  </a:tcPr>
                </a:tc>
              </a:tr>
              <a:tr h="30686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Lead Time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14-16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weeks</a:t>
                      </a:r>
                    </a:p>
                  </a:txBody>
                  <a:tcPr anchor="ctr">
                    <a:noFill/>
                  </a:tcPr>
                </a:tc>
              </a:tr>
              <a:tr h="6483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Pack out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(18) 32oz PA Bottles per shelf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(21) 20oz VW Bottles per shelf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(21) 700ml SW Bottles per shelf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(4) 20oz PA 8 packs per shelf 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24B7-B0ED-4158-BD11-721F249E259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1225" y="3200400"/>
            <a:ext cx="11277600" cy="1362075"/>
          </a:xfrm>
        </p:spPr>
        <p:txBody>
          <a:bodyPr/>
          <a:lstStyle/>
          <a:p>
            <a:r>
              <a:rPr lang="en-US" sz="4000" dirty="0" smtClean="0"/>
              <a:t>HYDRATION </a:t>
            </a:r>
            <a:r>
              <a:rPr lang="en-US" sz="4000" i="1" dirty="0" smtClean="0"/>
              <a:t>Sports/Active LS </a:t>
            </a:r>
            <a:r>
              <a:rPr lang="en-US" sz="4000" dirty="0" smtClean="0"/>
              <a:t>pathway:  convenience </a:t>
            </a:r>
            <a:r>
              <a:rPr lang="en-US" sz="4000" dirty="0" smtClean="0"/>
              <a:t>retail Q3 </a:t>
            </a:r>
            <a:r>
              <a:rPr lang="en-US" sz="4000" dirty="0" smtClean="0"/>
              <a:t>&amp; Q4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227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25664" y="1045613"/>
            <a:ext cx="5228345" cy="51569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: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4984" y="1181949"/>
            <a:ext cx="5228345" cy="36357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lIns="182784" tIns="45696" bIns="91392" rtlCol="0">
            <a:noAutofit/>
          </a:bodyPr>
          <a:lstStyle/>
          <a:p>
            <a:pPr algn="ctr"/>
            <a:r>
              <a:rPr lang="en-US" sz="1798" b="1" dirty="0">
                <a:solidFill>
                  <a:prstClr val="white"/>
                </a:solidFill>
              </a:rPr>
              <a:t>OBBO PLANOGRAM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9793" y="1205904"/>
            <a:ext cx="5339020" cy="375369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lIns="182784" tIns="45696" bIns="91392" rtlCol="0">
            <a:noAutofit/>
          </a:bodyPr>
          <a:lstStyle/>
          <a:p>
            <a:pPr algn="ctr"/>
            <a:r>
              <a:rPr lang="en-US" sz="1798" b="1" dirty="0">
                <a:solidFill>
                  <a:prstClr val="white"/>
                </a:solidFill>
              </a:rPr>
              <a:t>PROGRAM ELEMENTS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848AD-D9DC-4DFD-B6AD-EF86733E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1125200" cy="709613"/>
          </a:xfrm>
        </p:spPr>
        <p:txBody>
          <a:bodyPr/>
          <a:lstStyle/>
          <a:p>
            <a:r>
              <a:rPr lang="en-US" dirty="0"/>
              <a:t>Hydration </a:t>
            </a:r>
            <a:r>
              <a:rPr lang="en-US" dirty="0" smtClean="0"/>
              <a:t>Active Lifestyle</a:t>
            </a:r>
            <a:br>
              <a:rPr lang="en-US" dirty="0" smtClean="0"/>
            </a:br>
            <a:r>
              <a:rPr lang="en-US" i="1" dirty="0" smtClean="0"/>
              <a:t>Sports</a:t>
            </a:r>
            <a:r>
              <a:rPr lang="en-US" dirty="0" smtClean="0"/>
              <a:t> OBBO Large Store &amp; CR: METAL MERCHANDISER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770375" y="2971919"/>
            <a:ext cx="91926" cy="15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746178" y="1634214"/>
            <a:ext cx="394607" cy="6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49793" y="1606546"/>
          <a:ext cx="5291472" cy="472724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37271"/>
                <a:gridCol w="1429714"/>
                <a:gridCol w="929959"/>
                <a:gridCol w="1494528"/>
              </a:tblGrid>
              <a:tr h="361086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Convenience Retail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Activation Timing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r>
                        <a:rPr lang="en-US" sz="11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Round</a:t>
                      </a:r>
                      <a:endParaRPr lang="en-US" sz="1100" b="1" u="none" strike="noStrike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In-Store Location</a:t>
                      </a:r>
                    </a:p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Perimeter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entrance,, Cashier, Beverages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2873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9Billion Hydration trips a year</a:t>
                      </a:r>
                    </a:p>
                    <a:p>
                      <a:pPr marL="2873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Fair Share Index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73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85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Occasion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Leisure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Away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266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Adjacencies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Power bars 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/ Healthy Snacks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7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it Works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Drive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incremental basket amount by offering multiple hydration solution for everyday Sport performer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7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 Brands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Suggested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Retail Price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 count</a:t>
                      </a: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49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Powerade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$0.89</a:t>
                      </a:r>
                      <a:endParaRPr lang="en-US" sz="11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9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smartwater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700mL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$1.79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Optional:</a:t>
                      </a:r>
                      <a:r>
                        <a:rPr lang="es-PE" sz="11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VW</a:t>
                      </a:r>
                      <a:endParaRPr lang="es-PE" sz="11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20oz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$1.25</a:t>
                      </a:r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Tools: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  Hydration Definition, Guidelines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&amp; Guardrails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6443162" y="1681304"/>
            <a:ext cx="17200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 smtClean="0"/>
              <a:t>Summer (July-Sept)</a:t>
            </a:r>
          </a:p>
          <a:p>
            <a:endParaRPr lang="en-US" sz="1200" b="1" u="sng" dirty="0"/>
          </a:p>
          <a:p>
            <a:r>
              <a:rPr lang="en-US" sz="1200" b="1" dirty="0" smtClean="0">
                <a:solidFill>
                  <a:srgbClr val="000000"/>
                </a:solidFill>
              </a:rPr>
              <a:t>In-Market:</a:t>
            </a:r>
            <a:r>
              <a:rPr lang="en-US" sz="1200" dirty="0" smtClean="0">
                <a:solidFill>
                  <a:srgbClr val="000000"/>
                </a:solidFill>
              </a:rPr>
              <a:t> 7/6/18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In-Plant</a:t>
            </a:r>
            <a:r>
              <a:rPr lang="en-US" sz="1200" dirty="0" smtClean="0">
                <a:solidFill>
                  <a:srgbClr val="000000"/>
                </a:solidFill>
              </a:rPr>
              <a:t>: 6/25/18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Order Deadline</a:t>
            </a:r>
            <a:r>
              <a:rPr lang="en-US" sz="1200" dirty="0" smtClean="0">
                <a:solidFill>
                  <a:srgbClr val="FF0000"/>
                </a:solidFill>
              </a:rPr>
              <a:t>:  </a:t>
            </a:r>
            <a:r>
              <a:rPr lang="en-US" sz="1200" b="1" dirty="0" smtClean="0">
                <a:solidFill>
                  <a:srgbClr val="FF0000"/>
                </a:solidFill>
              </a:rPr>
              <a:t>2/9/18</a:t>
            </a: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5913" y="2917383"/>
            <a:ext cx="20419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Item </a:t>
            </a:r>
            <a:r>
              <a:rPr lang="en-US" sz="1100" b="1" dirty="0">
                <a:solidFill>
                  <a:srgbClr val="FF0000"/>
                </a:solidFill>
              </a:rPr>
              <a:t>Code:  </a:t>
            </a:r>
            <a:r>
              <a:rPr lang="en-US" sz="1100" b="1" dirty="0" smtClean="0">
                <a:solidFill>
                  <a:srgbClr val="FF0000"/>
                </a:solidFill>
              </a:rPr>
              <a:t>1913897</a:t>
            </a:r>
          </a:p>
          <a:p>
            <a:r>
              <a:rPr lang="en-US" sz="1100" b="1" dirty="0" smtClean="0"/>
              <a:t> </a:t>
            </a:r>
            <a:r>
              <a:rPr lang="en-US" sz="1100" b="1" dirty="0"/>
              <a:t>(no casters</a:t>
            </a:r>
            <a:r>
              <a:rPr lang="en-US" sz="1100" b="1" dirty="0" smtClean="0"/>
              <a:t>)</a:t>
            </a:r>
          </a:p>
          <a:p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1100" b="1" dirty="0">
                <a:solidFill>
                  <a:srgbClr val="FF0000"/>
                </a:solidFill>
              </a:rPr>
              <a:t>Item Code:  </a:t>
            </a:r>
            <a:r>
              <a:rPr lang="en-US" sz="1100" b="1" dirty="0" smtClean="0">
                <a:solidFill>
                  <a:srgbClr val="FF0000"/>
                </a:solidFill>
              </a:rPr>
              <a:t>1913898</a:t>
            </a:r>
          </a:p>
          <a:p>
            <a:r>
              <a:rPr lang="en-US" sz="1100" b="1" dirty="0" smtClean="0"/>
              <a:t> </a:t>
            </a:r>
            <a:r>
              <a:rPr lang="en-US" sz="1100" b="1" dirty="0"/>
              <a:t>(with casters)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x-none" sz="1100" b="1" u="sng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 r="21028"/>
          <a:stretch/>
        </p:blipFill>
        <p:spPr>
          <a:xfrm>
            <a:off x="8171075" y="1644044"/>
            <a:ext cx="1203342" cy="2985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1612" y="5181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1730" y="4705725"/>
            <a:ext cx="383470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x-none" sz="1050" dirty="0" smtClean="0">
                <a:solidFill>
                  <a:srgbClr val="000000"/>
                </a:solidFill>
              </a:rPr>
              <a:t>Dynamic </a:t>
            </a:r>
            <a:r>
              <a:rPr lang="en-US" altLang="en-US" sz="1050" dirty="0">
                <a:solidFill>
                  <a:srgbClr val="000000"/>
                </a:solidFill>
              </a:rPr>
              <a:t>“</a:t>
            </a:r>
            <a:r>
              <a:rPr lang="en-US" altLang="x-none" sz="1050" dirty="0">
                <a:solidFill>
                  <a:srgbClr val="000000"/>
                </a:solidFill>
              </a:rPr>
              <a:t>Power Wedge</a:t>
            </a:r>
            <a:r>
              <a:rPr lang="en-US" altLang="en-US" sz="1050" dirty="0">
                <a:solidFill>
                  <a:srgbClr val="000000"/>
                </a:solidFill>
              </a:rPr>
              <a:t>”</a:t>
            </a:r>
            <a:r>
              <a:rPr lang="en-US" altLang="x-none" sz="1050" dirty="0">
                <a:solidFill>
                  <a:srgbClr val="000000"/>
                </a:solidFill>
              </a:rPr>
              <a:t> design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x-none" sz="1050" dirty="0">
                <a:solidFill>
                  <a:srgbClr val="000000"/>
                </a:solidFill>
              </a:rPr>
              <a:t>Printed shelf channel graphics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x-none" sz="1050" dirty="0">
                <a:solidFill>
                  <a:srgbClr val="000000"/>
                </a:solidFill>
              </a:rPr>
              <a:t>Matte black powder coat with gloss POWERADE blue accents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x-none" sz="1050" dirty="0">
                <a:solidFill>
                  <a:srgbClr val="000000"/>
                </a:solidFill>
              </a:rPr>
              <a:t>Screen printed side panel logos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x-none" sz="1050" dirty="0">
                <a:solidFill>
                  <a:srgbClr val="000000"/>
                </a:solidFill>
              </a:rPr>
              <a:t>Optional 2</a:t>
            </a:r>
            <a:r>
              <a:rPr lang="ja-JP" altLang="en-US" sz="1050" dirty="0">
                <a:solidFill>
                  <a:srgbClr val="000000"/>
                </a:solidFill>
              </a:rPr>
              <a:t>”</a:t>
            </a:r>
            <a:r>
              <a:rPr lang="en-US" altLang="ja-JP" sz="1050" dirty="0">
                <a:solidFill>
                  <a:srgbClr val="000000"/>
                </a:solidFill>
              </a:rPr>
              <a:t> caster </a:t>
            </a:r>
            <a:r>
              <a:rPr lang="en-US" altLang="ja-JP" sz="1050" dirty="0" smtClean="0">
                <a:solidFill>
                  <a:srgbClr val="000000"/>
                </a:solidFill>
              </a:rPr>
              <a:t>wheels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ja-JP" sz="105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50" dirty="0">
              <a:solidFill>
                <a:srgbClr val="000000"/>
              </a:solidFill>
            </a:endParaRPr>
          </a:p>
          <a:p>
            <a:r>
              <a:rPr lang="en-US" sz="1050" b="1" i="1" dirty="0">
                <a:solidFill>
                  <a:srgbClr val="C00000"/>
                </a:solidFill>
              </a:rPr>
              <a:t>Prices:  </a:t>
            </a:r>
            <a:r>
              <a:rPr lang="en-US" sz="1050" b="1" i="1" dirty="0" smtClean="0">
                <a:solidFill>
                  <a:srgbClr val="C00000"/>
                </a:solidFill>
              </a:rPr>
              <a:t>          $</a:t>
            </a:r>
            <a:r>
              <a:rPr lang="en-US" sz="1050" b="1" i="1" dirty="0">
                <a:solidFill>
                  <a:srgbClr val="C00000"/>
                </a:solidFill>
              </a:rPr>
              <a:t>186.04 (No Casters</a:t>
            </a:r>
            <a:r>
              <a:rPr lang="en-US" sz="1050" b="1" i="1" dirty="0" smtClean="0">
                <a:solidFill>
                  <a:srgbClr val="C00000"/>
                </a:solidFill>
              </a:rPr>
              <a:t>)</a:t>
            </a:r>
            <a:r>
              <a:rPr lang="en-US" sz="1050" b="1" i="1" dirty="0">
                <a:solidFill>
                  <a:srgbClr val="C00000"/>
                </a:solidFill>
              </a:rPr>
              <a:t> </a:t>
            </a:r>
            <a:r>
              <a:rPr lang="en-US" sz="1050" b="1" i="1" dirty="0" smtClean="0">
                <a:solidFill>
                  <a:srgbClr val="C00000"/>
                </a:solidFill>
              </a:rPr>
              <a:t>               $</a:t>
            </a:r>
            <a:r>
              <a:rPr lang="en-US" sz="1050" b="1" i="1" dirty="0">
                <a:solidFill>
                  <a:srgbClr val="C00000"/>
                </a:solidFill>
              </a:rPr>
              <a:t>210.64 (With Casters)</a:t>
            </a:r>
          </a:p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555927" y="1684046"/>
            <a:ext cx="17200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 smtClean="0"/>
              <a:t>Fall  (Oct.-Dec.)</a:t>
            </a:r>
          </a:p>
          <a:p>
            <a:endParaRPr lang="en-US" sz="1200" b="1" u="sng" dirty="0"/>
          </a:p>
          <a:p>
            <a:r>
              <a:rPr lang="en-US" sz="1200" b="1" dirty="0" smtClean="0">
                <a:solidFill>
                  <a:srgbClr val="000000"/>
                </a:solidFill>
              </a:rPr>
              <a:t>In-Market:</a:t>
            </a:r>
            <a:r>
              <a:rPr lang="en-US" sz="1200" dirty="0" smtClean="0">
                <a:solidFill>
                  <a:srgbClr val="000000"/>
                </a:solidFill>
              </a:rPr>
              <a:t> 10/1/18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In-Plant</a:t>
            </a:r>
            <a:r>
              <a:rPr lang="en-US" sz="1200" dirty="0" smtClean="0">
                <a:solidFill>
                  <a:srgbClr val="000000"/>
                </a:solidFill>
              </a:rPr>
              <a:t>: 9/17/18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Order Deadline</a:t>
            </a:r>
            <a:r>
              <a:rPr lang="en-US" sz="1200" dirty="0" smtClean="0">
                <a:solidFill>
                  <a:srgbClr val="FF0000"/>
                </a:solidFill>
              </a:rPr>
              <a:t>:  </a:t>
            </a:r>
            <a:r>
              <a:rPr lang="en-US" sz="1200" b="1" dirty="0" smtClean="0">
                <a:solidFill>
                  <a:srgbClr val="FF0000"/>
                </a:solidFill>
              </a:rPr>
              <a:t>5/4/18</a:t>
            </a: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23402" y="2895347"/>
            <a:ext cx="15761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Item </a:t>
            </a:r>
            <a:r>
              <a:rPr lang="en-US" sz="1100" b="1" dirty="0">
                <a:solidFill>
                  <a:srgbClr val="FF0000"/>
                </a:solidFill>
              </a:rPr>
              <a:t>Code:  </a:t>
            </a:r>
            <a:r>
              <a:rPr lang="en-US" sz="1100" b="1" dirty="0" smtClean="0">
                <a:solidFill>
                  <a:srgbClr val="FF0000"/>
                </a:solidFill>
              </a:rPr>
              <a:t>1914420                            </a:t>
            </a:r>
            <a:r>
              <a:rPr lang="en-US" sz="1100" b="1" dirty="0"/>
              <a:t>(no casters</a:t>
            </a:r>
            <a:r>
              <a:rPr lang="en-US" sz="1100" b="1" dirty="0" smtClean="0"/>
              <a:t>)</a:t>
            </a:r>
          </a:p>
          <a:p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1100" b="1" dirty="0">
                <a:solidFill>
                  <a:srgbClr val="FF0000"/>
                </a:solidFill>
              </a:rPr>
              <a:t>Item Code:  1914421</a:t>
            </a:r>
            <a:r>
              <a:rPr lang="en-US" sz="1100" b="1" dirty="0" smtClean="0"/>
              <a:t> </a:t>
            </a:r>
            <a:r>
              <a:rPr lang="en-US" sz="1100" b="1" dirty="0"/>
              <a:t>(with casters)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x-none" sz="1100" b="1" u="sng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8670" y="4411261"/>
            <a:ext cx="33919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x-none" sz="1000" dirty="0" smtClean="0">
                <a:solidFill>
                  <a:srgbClr val="000000"/>
                </a:solidFill>
              </a:rPr>
              <a:t>68.5</a:t>
            </a:r>
            <a:r>
              <a:rPr lang="ja-JP" altLang="en-US" sz="1000" dirty="0">
                <a:solidFill>
                  <a:srgbClr val="000000"/>
                </a:solidFill>
              </a:rPr>
              <a:t>”</a:t>
            </a:r>
            <a:r>
              <a:rPr lang="en-US" altLang="ja-JP" sz="1000" dirty="0">
                <a:solidFill>
                  <a:srgbClr val="000000"/>
                </a:solidFill>
              </a:rPr>
              <a:t>h </a:t>
            </a:r>
            <a:r>
              <a:rPr lang="en-US" altLang="ja-JP" sz="1000" dirty="0" smtClean="0">
                <a:solidFill>
                  <a:srgbClr val="000000"/>
                </a:solidFill>
              </a:rPr>
              <a:t>x 17.0</a:t>
            </a:r>
            <a:r>
              <a:rPr lang="ja-JP" altLang="en-US" sz="1000" dirty="0">
                <a:solidFill>
                  <a:srgbClr val="000000"/>
                </a:solidFill>
              </a:rPr>
              <a:t>”</a:t>
            </a:r>
            <a:r>
              <a:rPr lang="en-US" altLang="ja-JP" sz="1000" dirty="0">
                <a:solidFill>
                  <a:srgbClr val="000000"/>
                </a:solidFill>
              </a:rPr>
              <a:t>d x </a:t>
            </a:r>
            <a:r>
              <a:rPr lang="en-US" altLang="ja-JP" sz="1000" dirty="0" smtClean="0">
                <a:solidFill>
                  <a:srgbClr val="000000"/>
                </a:solidFill>
              </a:rPr>
              <a:t>26</a:t>
            </a:r>
            <a:r>
              <a:rPr lang="ja-JP" altLang="en-US" sz="1000" dirty="0" smtClean="0">
                <a:solidFill>
                  <a:srgbClr val="000000"/>
                </a:solidFill>
              </a:rPr>
              <a:t>”</a:t>
            </a:r>
            <a:r>
              <a:rPr lang="en-US" altLang="ja-JP" sz="1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1313" y="0"/>
            <a:ext cx="3714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</a:rPr>
              <a:t>ALL CREATIVE &amp; PRODUCTS  ARE FPO</a:t>
            </a:r>
          </a:p>
        </p:txBody>
      </p:sp>
    </p:spTree>
    <p:extLst>
      <p:ext uri="{BB962C8B-B14F-4D97-AF65-F5344CB8AC3E}">
        <p14:creationId xmlns:p14="http://schemas.microsoft.com/office/powerpoint/2010/main" val="219555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76825" y="1082770"/>
            <a:ext cx="5228345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19" y="6622856"/>
            <a:ext cx="5410279" cy="224176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*See appendix for all rack options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99648" y="1157431"/>
            <a:ext cx="5228346" cy="36357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lIns="182784" tIns="45696" bIns="91392" rtlCol="0">
            <a:noAutofit/>
          </a:bodyPr>
          <a:lstStyle/>
          <a:p>
            <a:pPr algn="ctr"/>
            <a:r>
              <a:rPr lang="en-US" sz="1798" b="1" dirty="0">
                <a:solidFill>
                  <a:prstClr val="white"/>
                </a:solidFill>
              </a:rPr>
              <a:t>OBBO PLANOGRAM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262" y="1157431"/>
            <a:ext cx="5308003" cy="375369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lIns="182784" tIns="45696" bIns="91392" rtlCol="0">
            <a:noAutofit/>
          </a:bodyPr>
          <a:lstStyle/>
          <a:p>
            <a:pPr algn="ctr"/>
            <a:r>
              <a:rPr lang="en-US" sz="1798" b="1" dirty="0">
                <a:solidFill>
                  <a:prstClr val="white"/>
                </a:solidFill>
              </a:rPr>
              <a:t>PROGRAM ELEMENTS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Classified - 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848AD-D9DC-4DFD-B6AD-EF86733E4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1125200" cy="709613"/>
          </a:xfrm>
        </p:spPr>
        <p:txBody>
          <a:bodyPr/>
          <a:lstStyle/>
          <a:p>
            <a:r>
              <a:rPr lang="en-US" dirty="0"/>
              <a:t>Hydration </a:t>
            </a:r>
            <a:r>
              <a:rPr lang="en-US" dirty="0" smtClean="0"/>
              <a:t>Active Lifestyle</a:t>
            </a:r>
            <a:br>
              <a:rPr lang="en-US" dirty="0" smtClean="0"/>
            </a:br>
            <a:r>
              <a:rPr lang="en-US" i="1" dirty="0" smtClean="0"/>
              <a:t>Sports</a:t>
            </a:r>
            <a:r>
              <a:rPr lang="en-US" dirty="0" smtClean="0"/>
              <a:t> OBBO Convenience Retail: CORRUGATE DISPLAY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770375" y="2773893"/>
            <a:ext cx="91926" cy="15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746178" y="1436188"/>
            <a:ext cx="394607" cy="6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18357" y="5369585"/>
            <a:ext cx="3282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Corrugated unit housing single bottles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Interchangeable header and side panels</a:t>
            </a:r>
          </a:p>
          <a:p>
            <a:endParaRPr lang="en-US" sz="1200" b="1" i="1" dirty="0">
              <a:solidFill>
                <a:srgbClr val="000000"/>
              </a:solidFill>
            </a:endParaRPr>
          </a:p>
          <a:p>
            <a:r>
              <a:rPr lang="en-US" sz="1200" b="1" i="1" dirty="0">
                <a:solidFill>
                  <a:srgbClr val="FF0000"/>
                </a:solidFill>
              </a:rPr>
              <a:t>Price per 500 units: </a:t>
            </a:r>
            <a:r>
              <a:rPr lang="en-US" sz="1200" b="1" i="1" dirty="0" smtClean="0">
                <a:solidFill>
                  <a:srgbClr val="FF0000"/>
                </a:solidFill>
              </a:rPr>
              <a:t>$70.73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3809" y="5075135"/>
            <a:ext cx="29347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dirty="0">
                <a:solidFill>
                  <a:srgbClr val="333E48"/>
                </a:solidFill>
                <a:latin typeface="Calibri" panose="020F0502020204030204" pitchFamily="34" charset="0"/>
              </a:rPr>
              <a:t>13” W x 13” D x 54” H (including 12” header)</a:t>
            </a:r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49793" y="1572698"/>
          <a:ext cx="5291472" cy="498049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37271"/>
                <a:gridCol w="1429714"/>
                <a:gridCol w="929959"/>
                <a:gridCol w="1494528"/>
              </a:tblGrid>
              <a:tr h="361086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Convenience Retail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Activation Timing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Year Round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In-Store Location</a:t>
                      </a:r>
                    </a:p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Perimeter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entrance, Cashier, Beverages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2873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9Billion Hydration trips a year</a:t>
                      </a:r>
                    </a:p>
                    <a:p>
                      <a:pPr marL="2873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Fair Share Index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73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85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Occasion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Leisure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Away from home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266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Adjacencies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Power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bars/ Healthy Snacks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7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it Works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Drive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incremental basket amount by offering multiple hydration solution for everyday Sport performer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9538" indent="0" algn="l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marT="5629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710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 Brands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en-US" sz="11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Suggested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Retail Price</a:t>
                      </a:r>
                      <a:endParaRPr lang="en-US" sz="11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 count</a:t>
                      </a:r>
                    </a:p>
                  </a:txBody>
                  <a:tcPr marL="91392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47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Powerade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$0.89</a:t>
                      </a:r>
                      <a:endParaRPr lang="en-US" sz="11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vitaminwater</a:t>
                      </a:r>
                      <a:endParaRPr lang="es-PE" sz="11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20oz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$1.25</a:t>
                      </a:r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smartwater</a:t>
                      </a:r>
                      <a:endParaRPr lang="es-PE" sz="11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20oz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$1.89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75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Tools:</a:t>
                      </a:r>
                    </a:p>
                  </a:txBody>
                  <a:tcPr marL="91392" marR="91392" marT="45696" marB="45696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  Hydration Definition, Guidelines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&amp; Guardrails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501" marR="7501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05" marR="750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851" y="1626631"/>
            <a:ext cx="1295711" cy="34485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51179" y="1596564"/>
            <a:ext cx="172008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/>
              <a:t>Summer (July-Sept)</a:t>
            </a:r>
          </a:p>
          <a:p>
            <a:endParaRPr lang="en-US" sz="1200" b="1" u="sng" dirty="0"/>
          </a:p>
          <a:p>
            <a:r>
              <a:rPr lang="en-US" sz="1200" b="1" dirty="0">
                <a:solidFill>
                  <a:srgbClr val="000000"/>
                </a:solidFill>
              </a:rPr>
              <a:t>In-Market:</a:t>
            </a:r>
            <a:r>
              <a:rPr lang="en-US" sz="1200" dirty="0">
                <a:solidFill>
                  <a:srgbClr val="000000"/>
                </a:solidFill>
              </a:rPr>
              <a:t> 7/6/18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In-Plant</a:t>
            </a:r>
            <a:r>
              <a:rPr lang="en-US" sz="1200" dirty="0">
                <a:solidFill>
                  <a:srgbClr val="000000"/>
                </a:solidFill>
              </a:rPr>
              <a:t>: 6/25/18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Order Deadline</a:t>
            </a:r>
            <a:r>
              <a:rPr lang="en-US" sz="1200" dirty="0">
                <a:solidFill>
                  <a:srgbClr val="FF0000"/>
                </a:solidFill>
              </a:rPr>
              <a:t>:  </a:t>
            </a:r>
            <a:r>
              <a:rPr lang="en-US" sz="1200" b="1" dirty="0" smtClean="0">
                <a:solidFill>
                  <a:srgbClr val="FF0000"/>
                </a:solidFill>
              </a:rPr>
              <a:t>2/9/18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Item code:  1914417</a:t>
            </a: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06536" y="1600710"/>
            <a:ext cx="179863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 smtClean="0"/>
              <a:t>Fall  (Oct.-Dec.)</a:t>
            </a:r>
          </a:p>
          <a:p>
            <a:endParaRPr lang="en-US" sz="1200" b="1" u="sng" dirty="0"/>
          </a:p>
          <a:p>
            <a:r>
              <a:rPr lang="en-US" sz="1200" b="1" dirty="0" smtClean="0">
                <a:solidFill>
                  <a:srgbClr val="000000"/>
                </a:solidFill>
              </a:rPr>
              <a:t>In-Market:</a:t>
            </a:r>
            <a:r>
              <a:rPr lang="en-US" sz="1200" dirty="0" smtClean="0">
                <a:solidFill>
                  <a:srgbClr val="000000"/>
                </a:solidFill>
              </a:rPr>
              <a:t> 10/1/18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In-Plant</a:t>
            </a:r>
            <a:r>
              <a:rPr lang="en-US" sz="1200" dirty="0" smtClean="0">
                <a:solidFill>
                  <a:srgbClr val="000000"/>
                </a:solidFill>
              </a:rPr>
              <a:t>: 9/17/18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Order Deadline</a:t>
            </a:r>
            <a:r>
              <a:rPr lang="en-US" sz="1200" dirty="0" smtClean="0">
                <a:solidFill>
                  <a:srgbClr val="FF0000"/>
                </a:solidFill>
              </a:rPr>
              <a:t>:  </a:t>
            </a:r>
            <a:r>
              <a:rPr lang="en-US" sz="1200" b="1" dirty="0" smtClean="0">
                <a:solidFill>
                  <a:srgbClr val="FF0000"/>
                </a:solidFill>
              </a:rPr>
              <a:t>8/10/18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Item </a:t>
            </a:r>
            <a:r>
              <a:rPr lang="en-US" sz="1200" b="1" dirty="0">
                <a:solidFill>
                  <a:srgbClr val="FF0000"/>
                </a:solidFill>
              </a:rPr>
              <a:t>code:  1914422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1313" y="0"/>
            <a:ext cx="3714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0000"/>
                </a:solidFill>
              </a:rPr>
              <a:t>ALL CREATIVE &amp; PRODUCTS  ARE FPO</a:t>
            </a:r>
          </a:p>
        </p:txBody>
      </p:sp>
    </p:spTree>
    <p:extLst>
      <p:ext uri="{BB962C8B-B14F-4D97-AF65-F5344CB8AC3E}">
        <p14:creationId xmlns:p14="http://schemas.microsoft.com/office/powerpoint/2010/main" val="266860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CA-COLA">
      <a:dk1>
        <a:srgbClr val="000000"/>
      </a:dk1>
      <a:lt1>
        <a:sysClr val="window" lastClr="FFFFFF"/>
      </a:lt1>
      <a:dk2>
        <a:srgbClr val="C00000"/>
      </a:dk2>
      <a:lt2>
        <a:srgbClr val="D8D8D8"/>
      </a:lt2>
      <a:accent1>
        <a:srgbClr val="E61C2C"/>
      </a:accent1>
      <a:accent2>
        <a:srgbClr val="FF9933"/>
      </a:accent2>
      <a:accent3>
        <a:srgbClr val="FFC000"/>
      </a:accent3>
      <a:accent4>
        <a:srgbClr val="92D050"/>
      </a:accent4>
      <a:accent5>
        <a:srgbClr val="4BACC6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FF00"/>
        </a:solidFill>
      </a:spPr>
      <a:bodyPr wrap="square" rtlCol="0" anchor="ctr">
        <a:spAutoFit/>
      </a:bodyPr>
      <a:lstStyle>
        <a:defPPr algn="ctr"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Type>10001</Type>
    <SequenceNumber>101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10002</Type>
    <SequenceNumber>102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10004</Type>
    <SequenceNumber>103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10006</Type>
    <SequenceNumber>104</SequenceNumber>
    <Assembly>Microsoft.Office.Policy, Version=12.0.0.0,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perating Plan" ma:contentTypeID="0x0101001E45F0EB25DA874A8F43A9674B8723F5030400F43BBCAB6F670949880C7C4204BB1170" ma:contentTypeVersion="628" ma:contentTypeDescription="" ma:contentTypeScope="" ma:versionID="f34c2eff6cac25b6632fa581ebfa2525">
  <xsd:schema xmlns:xsd="http://www.w3.org/2001/XMLSchema" xmlns:xs="http://www.w3.org/2001/XMLSchema" xmlns:p="http://schemas.microsoft.com/office/2006/metadata/properties" xmlns:ns1="http://schemas.microsoft.com/sharepoint/v3" xmlns:ns2="d273a672-0537-4d9d-8919-feae0bb1530e" xmlns:ns4="2e27d03d-2d27-49cb-956f-7d3c99a10364" targetNamespace="http://schemas.microsoft.com/office/2006/metadata/properties" ma:root="true" ma:fieldsID="6a942934c1164a1b7a7a6219b3c6d4bf" ns1:_="" ns2:_="" ns4:_="">
    <xsd:import namespace="http://schemas.microsoft.com/sharepoint/v3"/>
    <xsd:import namespace="d273a672-0537-4d9d-8919-feae0bb1530e"/>
    <xsd:import namespace="2e27d03d-2d27-49cb-956f-7d3c99a10364"/>
    <xsd:element name="properties">
      <xsd:complexType>
        <xsd:sequence>
          <xsd:element name="documentManagement">
            <xsd:complexType>
              <xsd:all>
                <xsd:element ref="ns2:Business_Group_Name" minOccurs="0"/>
                <xsd:element ref="ns2:Brand_x0020_Name" minOccurs="0"/>
                <xsd:element ref="ns2:Description" minOccurs="0"/>
                <xsd:element ref="ns2:CCDescription"/>
                <xsd:element ref="ns2:Contact_x0020_Phone"/>
                <xsd:element ref="ns1:PublishingContactName"/>
                <xsd:element ref="ns1:PublishingContactEmail"/>
                <xsd:element ref="ns2:Expiration_x0020_Date"/>
                <xsd:element ref="ns2:Beverage_Category" minOccurs="0"/>
                <xsd:element ref="ns2:Business_Sub_Group_Name" minOccurs="0"/>
                <xsd:element ref="ns2:Year" minOccurs="0"/>
                <xsd:element ref="ns2:ChannelName" minOccurs="0"/>
                <xsd:element ref="ns2:Months" minOccurs="0"/>
                <xsd:element ref="ns2:Sub-channelName" minOccurs="0"/>
                <xsd:element ref="ns1:Language" minOccurs="0"/>
                <xsd:element ref="ns2:Notification_x0020_Text1" minOccurs="0"/>
                <xsd:element ref="ns2:ProgramName" minOccurs="0"/>
                <xsd:element ref="ns2:Related_x0020_Document1" minOccurs="0"/>
                <xsd:element ref="ns2:Related_x0020_Document2" minOccurs="0"/>
                <xsd:element ref="ns2:Related_x0020_Document3" minOccurs="0"/>
                <xsd:element ref="ns2:Related_x0020_Document4" minOccurs="0"/>
                <xsd:element ref="ns2:Related_x0020_Document5" minOccurs="0"/>
                <xsd:element ref="ns2:Related_x0020_URL1" minOccurs="0"/>
                <xsd:element ref="ns2:Related_x0020_URL2" minOccurs="0"/>
                <xsd:element ref="ns2:Related_x0020_URL3" minOccurs="0"/>
                <xsd:element ref="ns2:Related_x0020_URL4" minOccurs="0"/>
                <xsd:element ref="ns2:Related_x0020_URL5" minOccurs="0"/>
                <xsd:element ref="ns2:PackageName" minOccurs="0"/>
                <xsd:element ref="ns2:Alert_x0020_User" minOccurs="0"/>
                <xsd:element ref="ns2:Send_x0020_Expiration_x0020_Notification" minOccurs="0"/>
                <xsd:element ref="ns2:Related_x0020_Topicpages" minOccurs="0"/>
                <xsd:element ref="ns2:Expiration_x0020_Extended_x0020_Counter" minOccurs="0"/>
                <xsd:element ref="ns2:Contributor_x0020_Action" minOccurs="0"/>
                <xsd:element ref="ns2:Beverage_x0020_Form_x0020_Name" minOccurs="0"/>
                <xsd:element ref="ns2:Consumer_x0020_Group_x0020_Name" minOccurs="0"/>
                <xsd:element ref="ns2:Customer_x0020_Name" minOccurs="0"/>
                <xsd:element ref="ns2:In_x0020_Market_x0020_Date"/>
                <xsd:element ref="ns2:Marketing_x0020_Asset_x0020_Name" minOccurs="0"/>
                <xsd:element ref="ns2:Out_x0020_Of_x0020_Market_x0020_Date"/>
                <xsd:element ref="ns2:Insights_x0020_Category" minOccurs="0"/>
                <xsd:element ref="ns2:Order_x0020_Deadline_x0020_Date" minOccurs="0"/>
                <xsd:element ref="ns2:Package_x0020_Name" minOccurs="0"/>
                <xsd:element ref="ns2:Trimester" minOccurs="0"/>
                <xsd:element ref="ns2:Sub-channel" minOccurs="0"/>
                <xsd:element ref="ns4:Program_x0020_Name" minOccurs="0"/>
                <xsd:element ref="ns2:_dlc_ExpireDate" minOccurs="0"/>
                <xsd:element ref="ns2:Channel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Name" ma:index="7" ma:displayName="Contact Name" ma:internalName="PublishingContactName" ma:readOnly="false">
      <xsd:simpleType>
        <xsd:restriction base="dms:Text">
          <xsd:maxLength value="255"/>
        </xsd:restriction>
      </xsd:simpleType>
    </xsd:element>
    <xsd:element name="PublishingContactEmail" ma:index="8" ma:displayName="Contact E-Mail Address" ma:internalName="PublishingContactEmail" ma:readOnly="false">
      <xsd:simpleType>
        <xsd:restriction base="dms:Text">
          <xsd:maxLength value="255"/>
        </xsd:restriction>
      </xsd:simpleType>
    </xsd:element>
    <xsd:element name="Language" ma:index="17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3a672-0537-4d9d-8919-feae0bb1530e" elementFormDefault="qualified">
    <xsd:import namespace="http://schemas.microsoft.com/office/2006/documentManagement/types"/>
    <xsd:import namespace="http://schemas.microsoft.com/office/infopath/2007/PartnerControls"/>
    <xsd:element name="Business_Group_Name" ma:index="2" nillable="true" ma:displayName="Business Group Name" ma:description="This column stores list of business groups" ma:internalName="Business_Group_Nam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stomer Business Solutions"/>
                    <xsd:enumeration value="FoodService"/>
                    <xsd:enumeration value="Warehouse RTM"/>
                    <xsd:enumeration value="Retail"/>
                  </xsd:restriction>
                </xsd:simpleType>
              </xsd:element>
            </xsd:sequence>
          </xsd:extension>
        </xsd:complexContent>
      </xsd:complexType>
    </xsd:element>
    <xsd:element name="Brand_x0020_Name" ma:index="3" nillable="true" ma:displayName="Brand Name" ma:list="{8606355a-5b98-4492-8687-5710007a046c}" ma:internalName="Brand_x0020_Name" ma:readOnly="false" ma:showField="Title" ma:web="d273a672-0537-4d9d-8919-feae0bb15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scription" ma:index="4" nillable="true" ma:displayName="Description" ma:description="This columns stores the description of the document." ma:hidden="true" ma:internalName="Description" ma:readOnly="false">
      <xsd:simpleType>
        <xsd:restriction base="dms:Note"/>
      </xsd:simpleType>
    </xsd:element>
    <xsd:element name="CCDescription" ma:index="5" ma:displayName="CCDescription" ma:description="This column stores the description of the document." ma:internalName="CCDescription">
      <xsd:simpleType>
        <xsd:restriction base="dms:Note"/>
      </xsd:simpleType>
    </xsd:element>
    <xsd:element name="Contact_x0020_Phone" ma:index="6" ma:displayName="Contact Phone" ma:description="This column stores phone number of contact person for the document" ma:internalName="Contact_x0020_Phone" ma:readOnly="false">
      <xsd:simpleType>
        <xsd:restriction base="dms:Text">
          <xsd:maxLength value="255"/>
        </xsd:restriction>
      </xsd:simpleType>
    </xsd:element>
    <xsd:element name="Expiration_x0020_Date" ma:index="9" ma:displayName="Expiration Date" ma:description="Expiration date of content" ma:format="DateOnly" ma:internalName="Expiration_x0020_Date" ma:readOnly="false">
      <xsd:simpleType>
        <xsd:restriction base="dms:DateTime"/>
      </xsd:simpleType>
    </xsd:element>
    <xsd:element name="Beverage_Category" ma:index="10" nillable="true" ma:displayName="Beverage Category" ma:description="This column stores Beverage Category" ma:internalName="Beverage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coholic Beverages"/>
                    <xsd:enumeration value="Coffee"/>
                    <xsd:enumeration value="Sparkling"/>
                    <xsd:enumeration value="Dairy/Soy Beverages"/>
                    <xsd:enumeration value="Energy Drinks"/>
                    <xsd:enumeration value="Juice/Juice Drinks"/>
                    <xsd:enumeration value="Other Nonalcoholic Beverages"/>
                    <xsd:enumeration value="Packaged Water (Plain &amp; Enriched)"/>
                    <xsd:enumeration value="Sports Drinks"/>
                    <xsd:enumeration value="Tea"/>
                  </xsd:restriction>
                </xsd:simpleType>
              </xsd:element>
            </xsd:sequence>
          </xsd:extension>
        </xsd:complexContent>
      </xsd:complexType>
    </xsd:element>
    <xsd:element name="Business_Sub_Group_Name" ma:index="11" nillable="true" ma:displayName="Business Sub Group Name" ma:description="This column stores list of business sub group" ma:internalName="Business_Sub_Group_Na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n-Premise"/>
                    <xsd:enumeration value="Revenue Growth Management"/>
                    <xsd:enumeration value="Space Management"/>
                  </xsd:restriction>
                </xsd:simpleType>
              </xsd:element>
            </xsd:sequence>
          </xsd:extension>
        </xsd:complexContent>
      </xsd:complexType>
    </xsd:element>
    <xsd:element name="Year" ma:index="12" nillable="true" ma:displayName="Year" ma:format="Dropdown" ma:internalName="Year">
      <xsd:simpleType>
        <xsd:restriction base="dms:Choice">
          <xsd:enumeration value="2014"/>
          <xsd:enumeration value="2015"/>
          <xsd:enumeration value="2016"/>
        </xsd:restriction>
      </xsd:simpleType>
    </xsd:element>
    <xsd:element name="ChannelName" ma:index="13" nillable="true" ma:displayName="Channel Name" ma:list="{8d5b2bb8-2bfd-4489-a356-3cf25575f30f}" ma:internalName="ChannelName" ma:showField="Title" ma:web="d273a672-0537-4d9d-8919-feae0bb15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onths" ma:index="14" nillable="true" ma:displayName="Months" ma:list="{4b435140-6e97-41a1-bfb0-032f7b2bf08d}" ma:internalName="Months" ma:showField="Title" ma:web="d273a672-0537-4d9d-8919-feae0bb15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-channelName" ma:index="15" nillable="true" ma:displayName="Sub-channel Name" ma:list="{9a5694ab-d614-4611-9136-432d5179c978}" ma:internalName="Sub_x002d_channelName" ma:showField="Title" ma:web="d273a672-0537-4d9d-8919-feae0bb15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otification_x0020_Text1" ma:index="18" nillable="true" ma:displayName="Homepage Update Display" ma:default="&lt;None&gt;" ma:description="Notification text to be displayed to users on the home page" ma:format="Dropdown" ma:internalName="Notification_x0020_Text1">
      <xsd:simpleType>
        <xsd:restriction base="dms:Choice">
          <xsd:enumeration value="&lt;None&gt;"/>
          <xsd:enumeration value="Content Updated"/>
          <xsd:enumeration value="Dates Changed"/>
          <xsd:enumeration value="Information Added"/>
        </xsd:restriction>
      </xsd:simpleType>
    </xsd:element>
    <xsd:element name="ProgramName" ma:index="19" nillable="true" ma:displayName="Program Name" ma:list="{03657263-42ff-4e80-a462-a19203846995}" ma:internalName="ProgramName" ma:showField="Title" ma:web="d273a672-0537-4d9d-8919-feae0bb15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lated_x0020_Document1" ma:index="20" nillable="true" ma:displayName="Related Document1" ma:internalName="Related_x0020_Document1">
      <xsd:simpleType>
        <xsd:restriction base="dms:Text">
          <xsd:maxLength value="255"/>
        </xsd:restriction>
      </xsd:simpleType>
    </xsd:element>
    <xsd:element name="Related_x0020_Document2" ma:index="21" nillable="true" ma:displayName="Related Document2" ma:internalName="Related_x0020_Document2">
      <xsd:simpleType>
        <xsd:restriction base="dms:Text">
          <xsd:maxLength value="255"/>
        </xsd:restriction>
      </xsd:simpleType>
    </xsd:element>
    <xsd:element name="Related_x0020_Document3" ma:index="22" nillable="true" ma:displayName="Related Document3" ma:internalName="Related_x0020_Document3">
      <xsd:simpleType>
        <xsd:restriction base="dms:Text">
          <xsd:maxLength value="255"/>
        </xsd:restriction>
      </xsd:simpleType>
    </xsd:element>
    <xsd:element name="Related_x0020_Document4" ma:index="23" nillable="true" ma:displayName="Related Document4" ma:internalName="Related_x0020_Document4">
      <xsd:simpleType>
        <xsd:restriction base="dms:Text">
          <xsd:maxLength value="255"/>
        </xsd:restriction>
      </xsd:simpleType>
    </xsd:element>
    <xsd:element name="Related_x0020_Document5" ma:index="24" nillable="true" ma:displayName="Related Document5" ma:internalName="Related_x0020_Document5">
      <xsd:simpleType>
        <xsd:restriction base="dms:Text">
          <xsd:maxLength value="255"/>
        </xsd:restriction>
      </xsd:simpleType>
    </xsd:element>
    <xsd:element name="Related_x0020_URL1" ma:index="25" nillable="true" ma:displayName="Related URL1" ma:format="Hyperlink" ma:internalName="Related_x0020_URL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_x0020_URL2" ma:index="26" nillable="true" ma:displayName="Related URL2" ma:format="Hyperlink" ma:internalName="Related_x0020_URL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_x0020_URL3" ma:index="27" nillable="true" ma:displayName="Related URL3" ma:format="Hyperlink" ma:internalName="Related_x0020_URL3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_x0020_URL4" ma:index="28" nillable="true" ma:displayName="Related URL4" ma:format="Hyperlink" ma:internalName="Related_x0020_URL4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_x0020_URL5" ma:index="29" nillable="true" ma:displayName="Related URL5" ma:format="Hyperlink" ma:internalName="Related_x0020_URL5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ckageName" ma:index="30" nillable="true" ma:displayName="Package Name" ma:list="{a170d36c-587e-4bc2-b2d5-be2c90908148}" ma:internalName="PackageName" ma:showField="Title" ma:web="d273a672-0537-4d9d-8919-feae0bb15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ert_x0020_User" ma:index="33" nillable="true" ma:displayName="Alert User" ma:default="No" ma:format="Dropdown" ma:internalName="Alert_x0020_User">
      <xsd:simpleType>
        <xsd:restriction base="dms:Choice">
          <xsd:enumeration value="Yes"/>
          <xsd:enumeration value="No"/>
        </xsd:restriction>
      </xsd:simpleType>
    </xsd:element>
    <xsd:element name="Send_x0020_Expiration_x0020_Notification" ma:index="34" nillable="true" ma:displayName="Send Expiration Notification" ma:default="Yes" ma:format="Dropdown" ma:internalName="Send_x0020_Expiration_x0020_Notification">
      <xsd:simpleType>
        <xsd:restriction base="dms:Choice">
          <xsd:enumeration value="Yes"/>
          <xsd:enumeration value="No"/>
        </xsd:restriction>
      </xsd:simpleType>
    </xsd:element>
    <xsd:element name="Related_x0020_Topicpages" ma:index="35" nillable="true" ma:displayName="Related Topicpages" ma:list="{0f89fdcc-d292-44a1-b9a0-c849d5b1ab76}" ma:internalName="Related_x0020_Topicpages" ma:showField="Title" ma:web="d273a672-0537-4d9d-8919-feae0bb15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xpiration_x0020_Extended_x0020_Counter" ma:index="36" nillable="true" ma:displayName="Expiration Extended Counter" ma:decimals="0" ma:default="0" ma:description="Number of time document can be extended" ma:internalName="Expiration_x0020_Extended_x0020_Counter">
      <xsd:simpleType>
        <xsd:restriction base="dms:Number"/>
      </xsd:simpleType>
    </xsd:element>
    <xsd:element name="Contributor_x0020_Action" ma:index="37" nillable="true" ma:displayName="Contributor Action" ma:internalName="Contributor_x0020_Action">
      <xsd:simpleType>
        <xsd:restriction base="dms:Text">
          <xsd:maxLength value="255"/>
        </xsd:restriction>
      </xsd:simpleType>
    </xsd:element>
    <xsd:element name="Beverage_x0020_Form_x0020_Name" ma:index="38" nillable="true" ma:displayName="Beverage Form Name" ma:description="Beverage Form Name" ma:internalName="Beverage_x0020_Form_x0020_Na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ttle"/>
                    <xsd:enumeration value="Can"/>
                    <xsd:enumeration value="Fountain"/>
                    <xsd:enumeration value="Free Style"/>
                    <xsd:enumeration value="Frozen"/>
                    <xsd:enumeration value="Juice"/>
                    <xsd:enumeration value="Refrigerated"/>
                    <xsd:enumeration value="Shelf Stable"/>
                  </xsd:restriction>
                </xsd:simpleType>
              </xsd:element>
            </xsd:sequence>
          </xsd:extension>
        </xsd:complexContent>
      </xsd:complexType>
    </xsd:element>
    <xsd:element name="Consumer_x0020_Group_x0020_Name" ma:index="39" nillable="true" ma:displayName="Consumer Group Name" ma:description="Consumer group name" ma:internalName="Consumer_x0020_Group_x0020_Na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ACM"/>
                    <xsd:enumeration value="ASCM"/>
                    <xsd:enumeration value="HACM"/>
                  </xsd:restriction>
                </xsd:simpleType>
              </xsd:element>
            </xsd:sequence>
          </xsd:extension>
        </xsd:complexContent>
      </xsd:complexType>
    </xsd:element>
    <xsd:element name="Customer_x0020_Name" ma:index="40" nillable="true" ma:displayName="Customer Name" ma:description="Customer Name" ma:format="Dropdown" ma:internalName="Customer_x0020_Name">
      <xsd:simpleType>
        <xsd:restriction base="dms:Choice">
          <xsd:enumeration value="A.C MOORE"/>
          <xsd:enumeration value="ACE HARDWARE"/>
          <xsd:enumeration value="ADVANCE AUTO PARTS"/>
          <xsd:enumeration value="ALDI"/>
          <xsd:enumeration value="AMERICAN AIRLINES"/>
          <xsd:enumeration value="BALLY TOTAL FITNESS"/>
          <xsd:enumeration value="BED, BATH &amp; BEYOND"/>
          <xsd:enumeration value="BEST BUY"/>
          <xsd:enumeration value="BIG 5 SPORTING GOODS"/>
          <xsd:enumeration value="BON TON"/>
          <xsd:enumeration value="CARQUEST AUTO PARTS"/>
          <xsd:enumeration value="CIS BOTTLER COORDINATORS"/>
          <xsd:enumeration value="CIS MICROSTRATEGY REPORT TRAINING"/>
          <xsd:enumeration value="CIS REPORTING ACCESS AND ID INFORMATION"/>
          <xsd:enumeration value="DICK'S SPORTING GOODS"/>
          <xsd:enumeration value="DOLLAR GENERAL"/>
          <xsd:enumeration value="DOLLAR TREE STORES"/>
          <xsd:enumeration value="FED EX"/>
          <xsd:enumeration value="GARDEN RIDGE"/>
          <xsd:enumeration value="GOLFSMITH"/>
          <xsd:enumeration value="GRIFOLS"/>
          <xsd:enumeration value="HARMON STORES"/>
          <xsd:enumeration value="HASTINGS"/>
          <xsd:enumeration value="HOME DEPOT"/>
          <xsd:enumeration value="JO-ANN FABRICS &amp; CRAFTS"/>
          <xsd:enumeration value="LOUIS VUITTON"/>
          <xsd:enumeration value="MENARD'S"/>
          <xsd:enumeration value="MICHAELS STORES"/>
          <xsd:enumeration value="NEEBO"/>
          <xsd:enumeration value="NORTHERN TOOL"/>
          <xsd:enumeration value="OFFICEMAX"/>
          <xsd:enumeration value="OLD NAVY"/>
          <xsd:enumeration value="O'REILLY AUTO PARTS"/>
          <xsd:enumeration value="ORSCHELN FARM AND HOME"/>
          <xsd:enumeration value="PARTY CITY"/>
          <xsd:enumeration value="PEP BOYS"/>
          <xsd:enumeration value="SHOE CARNIVAL"/>
          <xsd:enumeration value="SPORTS AUTHORITY"/>
          <xsd:enumeration value="SPORTSMAN WAREHOUSE"/>
          <xsd:enumeration value="STAPLES"/>
          <xsd:enumeration value="T J MAXX"/>
          <xsd:enumeration value="T J MAXX - HOME GOODS"/>
          <xsd:enumeration value="T J MAXX - MARSHALLS"/>
          <xsd:enumeration value="TRACTOR SUPPLY COMPANY"/>
          <xsd:enumeration value="TRANS WORLD ENTERTAINMENT"/>
          <xsd:enumeration value="TRAVEL TRADERS GIFT SHOPS"/>
          <xsd:enumeration value="TRUE VALUE"/>
          <xsd:enumeration value="UNAUTHORIZED PRODUCT INFORMATION"/>
          <xsd:enumeration value="VALIDATION ERROR CHART"/>
          <xsd:enumeration value="VARIETY STORES INC"/>
          <xsd:enumeration value="WASTE MANAGEMENT"/>
        </xsd:restriction>
      </xsd:simpleType>
    </xsd:element>
    <xsd:element name="In_x0020_Market_x0020_Date" ma:index="41" ma:displayName="In Market Date" ma:description="In Market Date" ma:format="DateOnly" ma:internalName="In_x0020_Market_x0020_Date" ma:readOnly="false">
      <xsd:simpleType>
        <xsd:restriction base="dms:DateTime"/>
      </xsd:simpleType>
    </xsd:element>
    <xsd:element name="Marketing_x0020_Asset_x0020_Name" ma:index="42" nillable="true" ma:displayName="Marketing Asset Name" ma:description="Marketing Asset Name" ma:format="Dropdown" ma:internalName="Marketing_x0020_Asset_x0020_Name">
      <xsd:simpleType>
        <xsd:restriction base="dms:Choice">
          <xsd:enumeration value="American"/>
          <xsd:enumeration value="American Airlines"/>
          <xsd:enumeration value="Blockbuster"/>
          <xsd:enumeration value="Cruise Lines"/>
          <xsd:enumeration value="NASCAR"/>
          <xsd:enumeration value="NBA"/>
          <xsd:enumeration value="NCAA"/>
          <xsd:enumeration value="NHRA"/>
          <xsd:enumeration value="PGA"/>
          <xsd:enumeration value="Theme Parks"/>
          <xsd:enumeration value="Travel &amp; Leisure"/>
        </xsd:restriction>
      </xsd:simpleType>
    </xsd:element>
    <xsd:element name="Out_x0020_Of_x0020_Market_x0020_Date" ma:index="43" ma:displayName="Out Of Market Date" ma:description="Out Of Market Date" ma:format="DateOnly" ma:internalName="Out_x0020_Of_x0020_Market_x0020_Date" ma:readOnly="false">
      <xsd:simpleType>
        <xsd:restriction base="dms:DateTime"/>
      </xsd:simpleType>
    </xsd:element>
    <xsd:element name="Insights_x0020_Category" ma:index="44" nillable="true" ma:displayName="Insights Category" ma:description="Insights Category" ma:format="Dropdown" ma:internalName="Insights_x0020_Category">
      <xsd:simpleType>
        <xsd:restriction base="dms:Choice">
          <xsd:enumeration value="Channel"/>
          <xsd:enumeration value="Channel Calendars"/>
          <xsd:enumeration value="Customer"/>
        </xsd:restriction>
      </xsd:simpleType>
    </xsd:element>
    <xsd:element name="Order_x0020_Deadline_x0020_Date" ma:index="45" nillable="true" ma:displayName="Order Deadline Date" ma:description="Order deadline Date" ma:format="DateOnly" ma:internalName="Order_x0020_Deadline_x0020_Date">
      <xsd:simpleType>
        <xsd:restriction base="dms:DateTime"/>
      </xsd:simpleType>
    </xsd:element>
    <xsd:element name="Package_x0020_Name" ma:index="46" nillable="true" ma:displayName="Package Name_Old" ma:description="Customer Name" ma:hidden="true" ma:internalName="Package_x0020_Nam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.5-Gal Glass Btl Ref  1-Ls 12"/>
                    <xsd:enumeration value=".5-Ltr Plas Btl Nr  1-Ls 24"/>
                    <xsd:enumeration value=".5-Ltr Plas Btl Nr  1-Ls 32"/>
                    <xsd:enumeration value=".5-Ltr Plas Btl Nr  6-Pk 24"/>
                    <xsd:enumeration value=".5-Ltr Plas Btl Nr  6-Pk 24 Hi-C"/>
                    <xsd:enumeration value=".5-Ltr Plas Btl Nr Cntr 24-Pk 24"/>
                    <xsd:enumeration value=".5-Ltr Plas Btl Nr Dmpl 24-Pk 24"/>
                    <xsd:enumeration value=".5-Ltr Plas Btl Nr Prop 6-Pk 24 Hi-C"/>
                    <xsd:enumeration value=".5-Ltr Plas Btl Nr Star 1-Ls 30"/>
                    <xsd:enumeration value=".94-Gm Alum Pch Nr  10-Pk 240"/>
                    <xsd:enumeration value="1-DOz Paper Bag Nr  1-Ls 96"/>
                    <xsd:enumeration value="1-Gal Crbd BIB Nr  1-Ls"/>
                    <xsd:enumeration value="1-Gal Crbd BIB Nr  1-Ls 2"/>
                    <xsd:enumeration value="1-Gal Plas Btl Nr Prop 1-Ls 4"/>
                    <xsd:enumeration value="1-Gal Plas Btl Nr Star 1-Ls 6"/>
                    <xsd:enumeration value="1-Gal Plas Jug Nr High 1-Ls 6"/>
                    <xsd:enumeration value="1-Gal Plas. Bag Nr Loose    1*"/>
                    <xsd:enumeration value="1-Gal Plas. Jug Nr 1-Ls 144"/>
                    <xsd:enumeration value="1-Gal Plas. Jug Nr Loose    6*"/>
                    <xsd:enumeration value="1-Gal Plas. Jug Nr Unit    1*"/>
                    <xsd:enumeration value="1-Ltr Crbd BIB Nr  1-Ls"/>
                    <xsd:enumeration value="1-Ltr Crbd BIB Nr  1-Ls 12"/>
                    <xsd:enumeration value="1-Ltr Flx Bpk Nr  1-Ls 12"/>
                    <xsd:enumeration value="1-Ltr Glass Btl Nr  1-Ls 12"/>
                    <xsd:enumeration value="1-Ltr Glass Btl Nr Prop 1-Ls 5"/>
                    <xsd:enumeration value="1-Ltr Glass Btl Nr Prop 1-Ls 6"/>
                    <xsd:enumeration value="1-Ltr Pet   Btl Nr  Pr$        Loose   12*"/>
                    <xsd:enumeration value="1-Ltr Plas Btl Nr  1-Ls"/>
                    <xsd:enumeration value="1-Ltr Plas Btl Nr  1-Ls 12"/>
                    <xsd:enumeration value="1-Ltr Plas Btl Nr  1-Ls 15"/>
                    <xsd:enumeration value="1-Ltr Plas Btl Nr  1-Ls 24"/>
                    <xsd:enumeration value="1-Ltr Plas Btl Nr  12-Pk 12"/>
                    <xsd:enumeration value="1-Ltr Plas Btl Nr  6-Pk 12"/>
                    <xsd:enumeration value="1-Ltr Plas Btl Nr  6-Pk 12 Ppb"/>
                    <xsd:enumeration value="1-Ltr Plas Btl Nr  6-Pk 6"/>
                    <xsd:enumeration value="1-Ltr Plas Btl Nr Cntr 1-Ls 12"/>
                    <xsd:enumeration value="1-Ltr Plas Btl Nr Cntr 1-Ls 15 Crbd*"/>
                    <xsd:enumeration value="1-Ltr Plas Btl Nr Cntr 12-Pk 12"/>
                    <xsd:enumeration value="1-Ltr Plas Btl Nr Cntr 3-Pk 12 PpbH"/>
                    <xsd:enumeration value="1-Ltr Plas Btl Nr Cntr 6-Pk 12"/>
                    <xsd:enumeration value="1-Ltr Plas Btl Nr Dmpl 1-Ls 12"/>
                    <xsd:enumeration value="1-Ltr Plas Btl Nr Dmpl 12-Pk 12"/>
                    <xsd:enumeration value="1-Ltr Plas Btl Nr Dmpl 3-Pk 12 PpbH"/>
                    <xsd:enumeration value="1-Ltr Plas Btl Nr Dmpl 6-Pk 12"/>
                    <xsd:enumeration value="1-Ltr Plas Btl Nr Prop 1-Ls 12"/>
                    <xsd:enumeration value="1-Ltr Plas Btl Nr Star 1-Ls 12"/>
                    <xsd:enumeration value="1-Ltr Plas Btl Nr Star 3-Pk 12"/>
                    <xsd:enumeration value="1-Ltr Plas Btl Nr Star 6-Pk 12"/>
                    <xsd:enumeration value="1.25-Oz Flx Pch Nr  1-Ls 48"/>
                    <xsd:enumeration value="1.5-DOz Paper Bag Nr  1-Ls 24"/>
                    <xsd:enumeration value="1.5-Ltr Glass Btl Nr  1-Ls 12"/>
                    <xsd:enumeration value="1.5-Ltr Plas Btl Nr  1-Ls"/>
                    <xsd:enumeration value="1.5-Ltr Plas Btl Nr  1-Ls 12"/>
                    <xsd:enumeration value="1.5-Ltr Plas Btl Nr  1-Ls 6"/>
                    <xsd:enumeration value="1.5-Ltr Plas Btl Nr  1-Ls 8"/>
                    <xsd:enumeration value="1.5-Ltr Plas Btl Nr  12-Pk 12"/>
                    <xsd:enumeration value="1.5-Ltr Plas Btl Nr  6-Pk 12"/>
                    <xsd:enumeration value="1.5-Ltr Plas Btl Nr Cntr 1-Ls 12"/>
                    <xsd:enumeration value="1.5-Ltr Plas Btl Nr Cntr 2-Pk 12 Shrn"/>
                    <xsd:enumeration value="1.5-Ltr Plas Btl Nr Dmpl 1-Ls 12"/>
                    <xsd:enumeration value="1.5-Ltr Plas Btl Nr Dmpl 2-Pk 12 Shrn"/>
                    <xsd:enumeration value="1.5-Ltr Plas Btl Nr High 1-Ls 12"/>
                    <xsd:enumeration value="1.5-Ltr Plas Btl Nr Prop 1-Ls 12"/>
                    <xsd:enumeration value="1.5-Ltr Plas Btl Nr Star 1-Ls 12"/>
                    <xsd:enumeration value="1.61-Kg Flx Bag Nr  1-Ls"/>
                    <xsd:enumeration value="1.61-Kg Flx Bag Nr  1-Ls 8"/>
                    <xsd:enumeration value="1.75-Ltr Glass Btl Nr  1-Ls 6"/>
                    <xsd:enumeration value="1.75-Ltr Plas Btl Nr  1-Ls 6"/>
                    <xsd:enumeration value="1.75-Ltr Plas Btl Nr  2-Pk 6"/>
                    <xsd:enumeration value="1.89-Ltr Flx Ctn Nr  1-Ls 8"/>
                    <xsd:enumeration value="1.89-Ltr Plas Btl Nr  1-Ls 8"/>
                    <xsd:enumeration value="10-Ltr Crbd BIB Nr  1-Ls"/>
                    <xsd:enumeration value="10-Oz Crbd Can Nr  1-Ls 12 Crbd"/>
                    <xsd:enumeration value="10-Oz Crbd Can Nr  1-Ls 24"/>
                    <xsd:enumeration value="10-Oz Crbd Can Nr  4-Pk 4"/>
                    <xsd:enumeration value="10-Oz Flx Ctn Nr 1-Ls 48"/>
                    <xsd:enumeration value="10-Oz Glass Btl Nr 1-Ls 24 Crbd*"/>
                    <xsd:enumeration value="10-Oz Glass Btl Nr 4-Pk 24 Ppb*"/>
                    <xsd:enumeration value="10-Oz Glass Btl Nr 6-Pk 24 Plas*"/>
                    <xsd:enumeration value="10-Oz Glass Btl Ref  1-Ls 24"/>
                    <xsd:enumeration value="10-Oz Glass Btl Ref  6-Pk 24 Ppb"/>
                    <xsd:enumeration value="10-Oz Plas Btl Nr  1-Ls 24"/>
                    <xsd:enumeration value="10-Oz Plas Btl Nr  24-Pk 24"/>
                    <xsd:enumeration value="10-Oz Plas Btl Nr  4-Pk 24"/>
                    <xsd:enumeration value="10-Oz Plas Btl Nr  6-Pk 24"/>
                    <xsd:enumeration value="10-Oz Plas Btl Nr  6-Pk 24 Band"/>
                    <xsd:enumeration value="10-Oz Plas Cup Nr  1-Ls 40 Crbd"/>
                    <xsd:enumeration value="10-Oz Wppb Cup Nr 1-Ls 40 Crbd*"/>
                    <xsd:enumeration value="10.5-Oz Alum Can Nr  04-Pk 24 Paperboard Sle"/>
                    <xsd:enumeration value="10.5-Oz Alum Can Nr  1-Ls 24"/>
                    <xsd:enumeration value="10.5-Oz Alum Can Nr  12-Pk 12 Ppb"/>
                    <xsd:enumeration value="10.5-Oz Alum Can Nr  12-Pk 24 Ppb"/>
                    <xsd:enumeration value="11-Oz Alum Can Nr 1-Ls 24"/>
                    <xsd:enumeration value="11-Oz Plas Btl Nr 1-Ls 24"/>
                    <xsd:enumeration value="11-Oz Plas Btl Nr 6-Pk 24 Plas*"/>
                    <xsd:enumeration value="11.2-Oz Alum Can Nr  12-Pk 24"/>
                    <xsd:enumeration value="11.2-Oz Alum Can Nr  6-Pk 24"/>
                    <xsd:enumeration value="11.5-Oz Alum Can Nr 1-Ls 24 Crbd*"/>
                    <xsd:enumeration value="11.5-Oz Alum Can Nr 12-Pk 24 Ppb*"/>
                    <xsd:enumeration value="11.5-Oz Alum Can Nr 6-Pk 24 Hi-C"/>
                    <xsd:enumeration value="11.5-Oz Alum Can Nr 6-Pk 24 Plas*"/>
                    <xsd:enumeration value="11.8-Oz Glass Btl Nr Cntr 1-Ls 24"/>
                    <xsd:enumeration value="11.8-Oz Glass Btl Nr Prop 1-Ls 24"/>
                    <xsd:enumeration value="12-Oz Alum Btl Nr  1-Ls 12"/>
                    <xsd:enumeration value="12-Oz Alum Btl Nr  12-Pk 12 Shri"/>
                    <xsd:enumeration value="12-Oz Alum Can Nr  1-Ls 12"/>
                    <xsd:enumeration value="12-Oz Alum Can Nr  1-Ls 24"/>
                    <xsd:enumeration value="12-Oz Alum Can Nr  12-Pk 12 Shri"/>
                    <xsd:enumeration value="12-Oz Alum Can Nr  12-Pk 12 Shrn"/>
                    <xsd:enumeration value="12-Oz Alum Can Nr  12-Pk 24 PpbS"/>
                    <xsd:enumeration value="12-Oz Alum Can Nr  15-Pk 30"/>
                    <xsd:enumeration value="12-Oz Alum Can Nr  18-Pk 18 Shrk"/>
                    <xsd:enumeration value="12-Oz Alum Can Nr  20-Pk 20"/>
                    <xsd:enumeration value="12-Oz Alum Can Nr  24-Pk 24"/>
                    <xsd:enumeration value="12-Oz Alum Can Nr  24-Pk 24 Ppbd"/>
                    <xsd:enumeration value="12-Oz Alum Can Nr  24-Pk 24 Ppbd"/>
                    <xsd:enumeration value="12-Oz Alum Can Nr  3-Pk 24 Hi-C"/>
                    <xsd:enumeration value="12-Oz Alum Can Nr  3-Pk 24 Ppb"/>
                    <xsd:enumeration value="12-Oz Alum Can Nr  32-Pk 32"/>
                    <xsd:enumeration value="12-Oz Alum Can Nr  6-Pk 24 Hi-C"/>
                    <xsd:enumeration value="12-Oz Alum Can Nr  6-Pk 24 PpbW"/>
                    <xsd:enumeration value="12-Oz Alum Can Nr  8-Pk   24 H-Cn"/>
                    <xsd:enumeration value="12-Oz Alum Can Nr  8-Pk 24 Frid"/>
                    <xsd:enumeration value="12-Oz Alum Can Nr 10-Pk 20 Ppb"/>
                    <xsd:enumeration value="12-Oz Alum Can Nr 12-Pk 24 Frid"/>
                    <xsd:enumeration value="12-Oz Alum Can Nr 12-Pk 24 Ppb*"/>
                    <xsd:enumeration value="12-Oz Alum Can Nr 18-Pk 18 Ppb*"/>
                    <xsd:enumeration value="12-Oz Alum Can Nr 20-Pk 20 Ppb*"/>
                    <xsd:enumeration value="12-Oz Alum Can Nr 24-Pk  24 Cube*"/>
                    <xsd:enumeration value="12-Oz Alum Can Nr 24-Pk 24 Frid"/>
                    <xsd:enumeration value="12-Oz Alum Can Nr 30-Pk 30 Ppb*"/>
                    <xsd:enumeration value="12-Oz Alum Can Nr 35-Pk 35"/>
                    <xsd:enumeration value="12-Oz Alum Can Nr 36-Pk 36 Plas"/>
                    <xsd:enumeration value="12-Oz Alum Can Nr 4-Pk  24 H-Cn*"/>
                    <xsd:enumeration value="12-Oz Alum Can Nr 6-Pk 24 Plas*"/>
                    <xsd:enumeration value="12-Oz Alum Can Nr 6-Pk 24 Ppb*"/>
                    <xsd:enumeration value="12-Oz Alum Can Nr 8-Pk 24 Ppb*"/>
                    <xsd:enumeration value="12-Oz Crbd Can Nr 1-Ls 12 Crbd*"/>
                    <xsd:enumeration value="12-Oz Crbd Can Nr 1-Ls 24 Crbd"/>
                    <xsd:enumeration value="12-Oz Crbd Can Nr 1-Ls 4"/>
                    <xsd:enumeration value="12-Oz Crbd Can Nr 6-Pk 24"/>
                    <xsd:enumeration value="12-Oz Crbd Can Nr 6-Pk 6"/>
                    <xsd:enumeration value="12-Oz Glass Btl Nr 1-Ls 24 Crbd*"/>
                    <xsd:enumeration value="12-Oz Glass Btl Nr 4-Pk 24"/>
                    <xsd:enumeration value="12-Oz Glass Btl Nr 6-Pk 24 Pape"/>
                    <xsd:enumeration value="12-Oz Glass Btl Nr 6-Pk 24 Ppb*"/>
                    <xsd:enumeration value="12-Oz Glass Btl Nr Cntr 1-Ls 24 Crbd*"/>
                    <xsd:enumeration value="12-Oz Glass Btl Nr Dmpl 1-Ls 24"/>
                    <xsd:enumeration value="12-Oz Plas Btl Nr 1-Ls 12 Shri"/>
                    <xsd:enumeration value="12-Oz Plas Btl Nr 1-Ls 24"/>
                    <xsd:enumeration value="12-Oz Plas Btl Nr 1-Ls 24 Crbd*"/>
                    <xsd:enumeration value="12-Oz Plas Btl Nr 10-Pk 10 Frid"/>
                    <xsd:enumeration value="12-Oz Plas Btl Nr 10-Pk 30 Frid"/>
                    <xsd:enumeration value="12-Oz Plas Btl Nr 12-Pk 24 Frid"/>
                    <xsd:enumeration value="12-Oz Plas Btl Nr 12-Pk 24 Plas"/>
                    <xsd:enumeration value="12-Oz Plas Btl Nr 15-Pk 15 Shri"/>
                    <xsd:enumeration value="12-Oz Plas Btl Nr 24-Pk  24 Cbrd"/>
                    <xsd:enumeration value="12-Oz Plas Btl Nr 24-Pk 24"/>
                    <xsd:enumeration value="12-Oz Plas Btl Nr 36-Pk 36"/>
                    <xsd:enumeration value="12-Oz Plas Btl Nr 4-Pk  24 H-Cn"/>
                    <xsd:enumeration value="12-Oz Plas Btl Nr 4-Pk 24 Plas"/>
                    <xsd:enumeration value="12-Oz Plas Btl Nr 6-Pk 24"/>
                    <xsd:enumeration value="12-Oz Plas Btl Nr 6-Pk 24 Hi-C"/>
                    <xsd:enumeration value="12-Oz Plas Btl Nr 6-Pk 24 Ppb*"/>
                    <xsd:enumeration value="12-Oz Plas Btl Nr 8-Pk   24 H-Cn"/>
                    <xsd:enumeration value="12-Oz Plas Btl Nr 8-Pk 24 Plas"/>
                    <xsd:enumeration value="12-Oz Plas Btl Nr Cntr 1-Ls 12"/>
                    <xsd:enumeration value="12-Oz Plas Btl Nr Cntr 1-Ls 24"/>
                    <xsd:enumeration value="12-Oz Plas Btl Nr Cntr 10-Pk 20 Frid"/>
                    <xsd:enumeration value="12-Oz Plas Btl Nr Cntr 12-Pk 24 Frid"/>
                    <xsd:enumeration value="12-Oz Plas Btl Nr Cntr 24-Pk  24 Cbrd"/>
                    <xsd:enumeration value="12-Oz Plas Btl Nr Cntr 24-Pk 24 Shri"/>
                    <xsd:enumeration value="12-Oz Plas Btl Nr Cntr 4-Pk  24 H-Cn"/>
                    <xsd:enumeration value="12-Oz Plas Btl Nr Cntr 8-Pk   24 H-Cn"/>
                    <xsd:enumeration value="12-Oz Plas Btl Nr Cntr 8-Pk 24 Band"/>
                    <xsd:enumeration value="12-Oz Plas Btl Nr Cntr 8-Pk 24 Frid"/>
                    <xsd:enumeration value="12-Oz Plas Btl Nr Dmpl 1-Ls 24"/>
                    <xsd:enumeration value="12-Oz Plas Btl Nr Dmpl 12-Pk 24 Frid"/>
                    <xsd:enumeration value="12-Oz Plas Btl Nr Dmpl 24-Pk  24 Cbrd"/>
                    <xsd:enumeration value="12-Oz Plas Btl Nr Dmpl 24-Pk 24 Shri"/>
                    <xsd:enumeration value="12-Oz Plas Btl Nr Dmpl 4-Pk  24 H-Cn"/>
                    <xsd:enumeration value="12-Oz Plas Btl Nr Dmpl 8-Pk   24 H-Cn"/>
                    <xsd:enumeration value="12-Oz Plas Btl Nr Dmpl 8-Pk 24 Band"/>
                    <xsd:enumeration value="12-Oz Plas Btl Nr Dmpl 8-Pk 24 Frid"/>
                    <xsd:enumeration value="12-Oz Plas Btl Nr Prop 1-Ls 12"/>
                    <xsd:enumeration value="12-Oz Plas Btl Nr Prop 1-Ls 24"/>
                    <xsd:enumeration value="12-Oz Plas Btl Nr Prop 10-Pk 30 Shrk"/>
                    <xsd:enumeration value="12-Oz Plas Btl Nr Prop 24-Pk 24 PpbS"/>
                    <xsd:enumeration value="12-Oz Plas Btl Nr Prop 28-Pk 28 Shri"/>
                    <xsd:enumeration value="12-Oz Plas Btl Nr Prop 4-Pk  24 H-Cn"/>
                    <xsd:enumeration value="12-Oz Plas Btl Nr Prop 6-Pk 24 Hi-C"/>
                    <xsd:enumeration value="12-Oz Plas Btl Nr Prop 8-Pk   24 H-Cn"/>
                    <xsd:enumeration value="12-Oz Plas Btl Nr Prop 8-Pk 24 Frid"/>
                    <xsd:enumeration value="125-Ml Flx Bpk Nr  12-Pk 36"/>
                    <xsd:enumeration value="125-Ml Flx Bpk Nr  4-Pk 44"/>
                    <xsd:enumeration value="128-Oz Plas Jug Nr  1-Ls 144"/>
                    <xsd:enumeration value="128-Oz Plas Jug Nr  1-Ls 4"/>
                    <xsd:enumeration value="13.2-Oz Plas Btl Nr Cntr 1-Ls 24"/>
                    <xsd:enumeration value="13.2-Oz Plas Btl Nr Cntr 12-Pk 24"/>
                    <xsd:enumeration value="13.2-Oz Plas Btl Nr Dmpl 12-Pk 24"/>
                    <xsd:enumeration value="13.2-Oz Plas Btl Nr Prop 12-Pk 24"/>
                    <xsd:enumeration value="13.5-Oz Plas Btl Nr  1-Ls 24 Shrn"/>
                    <xsd:enumeration value="13.5-Oz Plas Btl Nr Prop 1-Ls 12"/>
                    <xsd:enumeration value="14-Oz Plas Btl Nr Cntr 1-Ls 24"/>
                    <xsd:enumeration value="14-Oz Plas Btl Nr Dmpl 1-Ls 24"/>
                    <xsd:enumeration value="15-Oz Alum Can Nr  1-Ls 12"/>
                    <xsd:enumeration value="15-Oz Alum Can Nr  1-Ls 24"/>
                    <xsd:enumeration value="15-Oz Alum Can Nr  4-Pk 24 PpbW"/>
                    <xsd:enumeration value="15.1-Ltr Sstl Tnk Ref 1-Ls"/>
                    <xsd:enumeration value="15.2-Oz Plas Btl Nr  1-Ls"/>
                    <xsd:enumeration value="15.5-Oz Alum Can Nr 1-Ls 24"/>
                    <xsd:enumeration value="16-Oz Alum Can Nr 04-Pk 24 Paperboard Sle"/>
                    <xsd:enumeration value="16-Oz Alum Can Nr 1-Ls 12"/>
                    <xsd:enumeration value="16-Oz Alum Can Nr 1-Ls 24"/>
                    <xsd:enumeration value="16-Oz Alum Can Nr 1-Ls 24 Cbrd"/>
                    <xsd:enumeration value="16-Oz Alum Can Nr 12-Pk 12"/>
                    <xsd:enumeration value="16-Oz Alum Can Nr 12-Pk 12 Frid"/>
                    <xsd:enumeration value="16-Oz Alum Can Nr 12-Pk 12 Shrn"/>
                    <xsd:enumeration value="16-Oz Alum Can Nr 12-Pk 24"/>
                    <xsd:enumeration value="16-Oz Alum Can Nr 24-Pk 24 Card"/>
                    <xsd:enumeration value="16-Oz Alum Can Nr 24-Pk 24 Ppbd"/>
                    <xsd:enumeration value="16-Oz Alum Can Nr 24-Pk 24 Shrn"/>
                    <xsd:enumeration value="16-Oz Alum Can Nr 4-Pk 24"/>
                    <xsd:enumeration value="16-Oz Alum Can Nr 4-Pk 24 PpbW"/>
                    <xsd:enumeration value="16-Oz Alum Can Nr 6-Pk 24 Plas*"/>
                    <xsd:enumeration value="16-Oz Alum Can Nr 6-Pk 24 PpbW"/>
                    <xsd:enumeration value="16-Oz Alum Can Nr 8-Pk 24 PpbW"/>
                    <xsd:enumeration value="16-Oz Crbd Can Nr  1-Ls 12"/>
                    <xsd:enumeration value="16-Oz Crbd Can Nr  1-Ls 12 Crbd"/>
                    <xsd:enumeration value="16-Oz Crbd Can Nr  1-Ls 24"/>
                    <xsd:enumeration value="16-Oz Crbd Can Nr  6-Pk 24"/>
                    <xsd:enumeration value="16-Oz Flx Ctn Nr 1-Ls 12"/>
                    <xsd:enumeration value="16-Oz Glass Btl Nr 1-Ls 24 Crbd*"/>
                    <xsd:enumeration value="16-Oz Glass Btl Nr 12-Pk 24 Ppb*"/>
                    <xsd:enumeration value="16-Oz Glass Btl Nr 4-Pk 24 Ppb*"/>
                    <xsd:enumeration value="16-Oz Glass Btl Nr 6-Pk 24 Plas*"/>
                    <xsd:enumeration value="16-Oz Glass Btl Nr Prop 1-Ls 24 Crbd*"/>
                    <xsd:enumeration value="16-Oz Glass Btl Nr Prop 6-Pk 24 Plas*"/>
                    <xsd:enumeration value="16-Oz Glass Btl Nr Prop 6-Pk 24 Ppb*"/>
                    <xsd:enumeration value="16-Oz Glass Btl Ref 1-Ls 24 Crbd*"/>
                    <xsd:enumeration value="16-Oz Glass Btl Ref 6-Pk 24 Plas*"/>
                    <xsd:enumeration value="16-Oz Glass Btl Ref 8-Pk 24 Ppb*"/>
                    <xsd:enumeration value="16-Oz Plas Btl Nr 1-Ls 12 Crbd"/>
                    <xsd:enumeration value="16-Oz Plas Btl Nr 1-Ls 12 Shri"/>
                    <xsd:enumeration value="16-Oz Plas Btl Nr 1-Ls 24"/>
                    <xsd:enumeration value="16-Oz Plas Btl Nr 1-Ls 24 Crbd*"/>
                    <xsd:enumeration value="16-Oz Plas Btl Nr 24-Pk  24 Cbrd"/>
                    <xsd:enumeration value="16-Oz Plas Btl Nr 24-Pk 24 Shri"/>
                    <xsd:enumeration value="16-Oz Plas Btl Nr 4-Pk  24 Shrk"/>
                    <xsd:enumeration value="16-Oz Plas Btl Nr 6-Pk   24 Clip*"/>
                    <xsd:enumeration value="16-Oz Plas Btl Nr 6-Pk 24 Hi-C"/>
                    <xsd:enumeration value="16-Oz Plas Btl Nr 6-Pk 24 Ppb*"/>
                    <xsd:enumeration value="16-Oz Plas Btl Nr Cntr 1-Ls 24"/>
                    <xsd:enumeration value="16-Oz Plas Btl Nr Dmpl 1-Ls 24"/>
                    <xsd:enumeration value="16-Oz Plas Btl Nr Prop 1-Ls 12 Crbd*"/>
                    <xsd:enumeration value="16-Oz Plas Btl Nr Prop 1-Ls 24"/>
                    <xsd:enumeration value="16.9-Oz Plas Btl Nr  1-Ls 24"/>
                    <xsd:enumeration value="16.9-Oz Plas Btl Nr  12-Pk 12"/>
                    <xsd:enumeration value="16.9-Oz Plas Btl Nr 1-Ls 12"/>
                    <xsd:enumeration value="16.9-Oz Plas Btl Nr 1-Ls 32 Crbd"/>
                    <xsd:enumeration value="16.9-Oz Plas Btl Nr 6-Pk 24 Shri"/>
                    <xsd:enumeration value="16.9-Oz Plas Btl Nr 6-Pk 24 Shwr"/>
                    <xsd:enumeration value="17.6-Oz Glass Btl Nr  1-Ls 12"/>
                    <xsd:enumeration value="18-Ltr Sstl Tnk Ref  1-Ls"/>
                    <xsd:enumeration value="18-Oz Glass Btl Nr  1-Ls 12"/>
                    <xsd:enumeration value="18-Oz Glass Btl Nr  12-Pk 12 Shrn"/>
                    <xsd:enumeration value="18-Oz Plas Btl Nr  1-Ls 12"/>
                    <xsd:enumeration value="18.5-Oz Plas Btl Nr  1-Ls 12"/>
                    <xsd:enumeration value="18.5-Oz Plas Btl Nr  1-Ls 12 Shwr"/>
                    <xsd:enumeration value="18.5-Oz Plas Btl Nr  1-Ls 24 Shrn"/>
                    <xsd:enumeration value="18.5-Oz Plas Btl Nr  12-Pk 12 Shrn"/>
                    <xsd:enumeration value="18.6-Oz Alum Can Nr  1-Ls 24"/>
                    <xsd:enumeration value="18.9-Ltr Crbd BIB Nr  1-Ls"/>
                    <xsd:enumeration value="18.9-Ltr Sstl Tnk Ref  1-Ls"/>
                    <xsd:enumeration value="2-DOz Paper Bag Nr  1-Ls 24"/>
                    <xsd:enumeration value="2-DOz Paper Bag Nr  1-Ls 36"/>
                    <xsd:enumeration value="2-Gal Crbd BIB Nr 1-Ls 2 Crbd*"/>
                    <xsd:enumeration value="2-Gal Crbd Can Nr 1-Ls 12"/>
                    <xsd:enumeration value="2-Gal Crbd Can Nr 1-Ls 8"/>
                    <xsd:enumeration value="2-Gal Crbd Can Nr 1-Ls*"/>
                    <xsd:enumeration value="2-Ltr Crbd BIB Nr 2-Pk 2"/>
                    <xsd:enumeration value="2-Ltr Flx Bpk Nr  1-Ls 8"/>
                    <xsd:enumeration value="2-Ltr Flx Pch Nr  1-Ls 8"/>
                    <xsd:enumeration value="2-Ltr Pet   Btl Nr  Pr$ Loose    8*"/>
                    <xsd:enumeration value="2-Ltr Plas Btl Nr  1-Ls 6"/>
                    <xsd:enumeration value="2-Ltr Plas Btl Nr  1-Ls 8"/>
                    <xsd:enumeration value="2-Ltr Plas Btl Nr  4-Pk 8"/>
                    <xsd:enumeration value="2-Ltr Plas Btl Nr  6-Pk 6 Shrn"/>
                    <xsd:enumeration value="2-Ltr Plas Btl Nr  8-Pk 8"/>
                    <xsd:enumeration value="2-Ltr Plas Btl Nr  8-Pk 8 Cor"/>
                    <xsd:enumeration value="2-Ltr Plas Btl Nr 4-Pk 8 Ppb"/>
                    <xsd:enumeration value="2-Ltr Plas Btl Nr 6-Pk 6 Plas*"/>
                    <xsd:enumeration value="2-Ltr Plas Btl Nr Cntr 1-Ls 8"/>
                    <xsd:enumeration value="2-Ltr Plas Btl Nr Cntr 1-Ls 8 Card"/>
                    <xsd:enumeration value="2-Ltr Plas Btl Nr Cntr 6-Pk 6 Shrn"/>
                    <xsd:enumeration value="2-Ltr Plas Btl Nr Dmpl 1-Ls 8"/>
                    <xsd:enumeration value="2-Ltr Plas Btl Nr Dmpl 6-Pk 6 Shrn"/>
                    <xsd:enumeration value="2-Ltr Plas Btl Nr Prop 1-Ls 8"/>
                    <xsd:enumeration value="2-Oz Plas Btl Nr  1-Ls 12"/>
                    <xsd:enumeration value="2-Oz Plas Btl Nr  12-Pk 12 Ppb"/>
                    <xsd:enumeration value="2-Oz Plas Btl Nr  12-Pk 144 Ppb"/>
                    <xsd:enumeration value="2-Oz Plas Btl Nr  2-Pk 12"/>
                    <xsd:enumeration value="2.5-Gal Bag-N-Box Nr* 1-Ls High"/>
                    <xsd:enumeration value="2.5-Gal Bag-N-Box Nr* Unit    1*"/>
                    <xsd:enumeration value="2.5-Gal Plas Jug Nr 1-Ls 2 Crbd*"/>
                    <xsd:enumeration value="2.5-Gal Plas Jug Nr Spac 1-Ls 2"/>
                    <xsd:enumeration value="2.5-Ltr Plas Btl Nr Prop 1-Ls 4"/>
                    <xsd:enumeration value="2.5-Oz Plas Btl Nr  1-Ls 12"/>
                    <xsd:enumeration value="2.5-Oz Plas Btl Nr  2-Pk 12"/>
                    <xsd:enumeration value="2.63-Ltr Plas Jug Nr  1-Ls 6"/>
                    <xsd:enumeration value="2.84-Ltr Plas Jug Nr 1-Ls 6"/>
                    <xsd:enumeration value="20-LOz Plas Btl Nr Dmpl 12-Pk   12"/>
                    <xsd:enumeration value="20-LOz Plas Btl Nr Dmpl 12-Pk   24"/>
                    <xsd:enumeration value="20-LOz Plas Btl Nr Dmpl 24-Pk 24"/>
                    <xsd:enumeration value="20-Ltr Crbd BIB Nr  1-Ls"/>
                    <xsd:enumeration value="20-Oz  Glass Btl Nr 6-Pk   24 Clip*"/>
                    <xsd:enumeration value="20-Oz  Glass Btl Nr Loose   24*"/>
                    <xsd:enumeration value="20-Oz  Pet   Btl Nr  Cnt$ 6-Pk   24 Clip*"/>
                    <xsd:enumeration value="20-Oz  Pet   Btl Nr  Cnt$ 6-Pk   24 Ppb*"/>
                    <xsd:enumeration value="20-Oz  Pet   Btl Nr  Cnt/B 6-Pk   24 Clip*"/>
                    <xsd:enumeration value="20-Oz  Pet   Btl Nr  Dmp/B 08-Pk   24 Clip*"/>
                    <xsd:enumeration value="20-Oz  Pet   Btl Nr  Dmp/B 6-Pk   24 Clip*"/>
                    <xsd:enumeration value="20-Oz  Pet   Btl Nr  Dmpl 6-Pk   24 H-Cn*"/>
                    <xsd:enumeration value="20-Oz  Pet   Btl Nr  Dmpl 6-Pk   24 Ppb*"/>
                    <xsd:enumeration value="20-Oz  Pet   Btl Nr  Dmpl Loose   24*"/>
                    <xsd:enumeration value="20-Oz  Pet   Btl Nr  Pr$ Loose   24*"/>
                    <xsd:enumeration value="20-Oz  Pet   Btl Nr Prop Loose   24*"/>
                    <xsd:enumeration value="20-Oz Glass Btl Nr Prop 1-Ls 24 Crbd*"/>
                    <xsd:enumeration value="20-Oz Plas Btl Nr 1-Ls 12"/>
                    <xsd:enumeration value="20-Oz Plas Btl Nr 1-Ls 24"/>
                    <xsd:enumeration value="20-Oz Plas Btl Nr 1-Ls 24 Shrn"/>
                    <xsd:enumeration value="20-Oz Plas Btl Nr 12-Pk   12"/>
                    <xsd:enumeration value="20-Oz Plas Btl Nr 12-Pk 12 Shrn"/>
                    <xsd:enumeration value="20-Oz Plas Btl Nr 24-Pk 24"/>
                    <xsd:enumeration value="20-Oz Plas Btl Nr 24-Pk 24 PpbS"/>
                    <xsd:enumeration value="20-Oz Plas Btl Nr 24-Pk 24 Shrn"/>
                    <xsd:enumeration value="20-Oz Plas Btl Nr 4-Pk 24 Plas*"/>
                    <xsd:enumeration value="20-Oz Plas Btl Nr 6-Pk   24 Clip*"/>
                    <xsd:enumeration value="20-Oz Plas Btl Nr 6-Pk 24"/>
                    <xsd:enumeration value="20-Oz Plas Btl Nr 6-Pk 24 Cor"/>
                    <xsd:enumeration value="20-Oz Plas Btl Nr 6-Pk 24 Hi-C"/>
                    <xsd:enumeration value="20-Oz Plas Btl Nr 6-Pk 24 Ppb*"/>
                    <xsd:enumeration value="20-Oz Plas Btl Nr 8-Pk 24 Plas*"/>
                    <xsd:enumeration value="20-Oz Plas Btl Nr Cntr 1-Ls 24"/>
                    <xsd:enumeration value="20-Oz Plas Btl Nr Cntr 12-Pk   12"/>
                    <xsd:enumeration value="20-Oz Plas Btl Nr Cntr 12-Pk   24"/>
                    <xsd:enumeration value="20-Oz Plas Btl Nr Cntr 24-Pk 24"/>
                    <xsd:enumeration value="20-Oz Plas Btl Nr Cntr 6-Pk 24 Ppb*"/>
                    <xsd:enumeration value="20-Oz Plas Btl Nr Cntr 8-Pk 24 Plas*"/>
                    <xsd:enumeration value="20-Oz Plas Btl Nr Cntr 8-Pk 24 Ppb*"/>
                    <xsd:enumeration value="20-Oz Plas Btl Nr Prop 1-Ls 12"/>
                    <xsd:enumeration value="20-Oz Plas Btl Nr Prop 1-Ls 24"/>
                    <xsd:enumeration value="20-Oz Plas Btl Nr Prop 12-Pk 12 Shri"/>
                    <xsd:enumeration value="20-Oz Plas Btl Nr Prop 12-Pk 24 Plas"/>
                    <xsd:enumeration value="20-Oz Plas Btl Nr Prop 24-Pk 24 PpbS"/>
                    <xsd:enumeration value="20-Oz Plas Btl Nr Prop 24-Pk 24 Shri"/>
                    <xsd:enumeration value="20-Oz Plas Btl Nr Prop 24-Pk 24 Shrn"/>
                    <xsd:enumeration value="20-Oz Plas Btl Nr Prop 30-Pk 30 Shrn"/>
                    <xsd:enumeration value="20-Oz Plas Btl Nr Prop 6-Pk 24 Hi-C"/>
                    <xsd:enumeration value="20-Oz Plas Btl Nr Prop 6-Pk 24 Ppb*"/>
                    <xsd:enumeration value="20-Oz Plas Btl Nr Prop 8-Pk 24 Shri"/>
                    <xsd:enumeration value="200-Ml Alum Can Nr  1-Ls 12"/>
                    <xsd:enumeration value="200-Ml Flx Bpk Nr  1-Ls 30"/>
                    <xsd:enumeration value="200-Ml Flx Bpk Nr  1-Ls 40"/>
                    <xsd:enumeration value="200-Ml Flx Bpk Nr  1-Ls 50"/>
                    <xsd:enumeration value="200-Ml Flx Bpk Nr  10-Pk 40"/>
                    <xsd:enumeration value="200-Ml Flx Bpk Nr  10-Pk 80"/>
                    <xsd:enumeration value="200-Ml Flx Bpk Nr  15-Pk 60"/>
                    <xsd:enumeration value="200-Ml Flx Bpk Nr  30-Pk 30"/>
                    <xsd:enumeration value="200-Ml Flx Bpk Nr  40-Pk 40"/>
                    <xsd:enumeration value="200-Ml Flx Bpk Nr  5-Pk 40"/>
                    <xsd:enumeration value="200-Ml Flx Pch Nr  10-Pk 40"/>
                    <xsd:enumeration value="21-Oz Plas Car Nr  1-Ls"/>
                    <xsd:enumeration value="22-Oz Plas Btl Nr  1-Ls 12"/>
                    <xsd:enumeration value="23-Oz Plas Btl Nr  1-Ls 24"/>
                    <xsd:enumeration value="237-Ml  Glass Btl Nr Cntr 6-Pk   24 Ppb*"/>
                    <xsd:enumeration value="237-Ml Alum Can Nr 1-Ls 15"/>
                    <xsd:enumeration value="237-Ml Alum Can Nr 6-Pk 24"/>
                    <xsd:enumeration value="237-Ml Glass Btl Nr  1-Ls 24"/>
                    <xsd:enumeration value="237-Ml Glass Btl Nr  6-Pk 24"/>
                    <xsd:enumeration value="237-Ml Glass Btl Nr Cntr 24-Pk 24"/>
                    <xsd:enumeration value="237-Ml Glass Btl Nr Cntr 4-Pk 24"/>
                    <xsd:enumeration value="237-Ml Glass Btl Nr Cntr 6-Pk 24"/>
                    <xsd:enumeration value="237-Ml Glass Btl Nr Dmpl 24-Pk 24"/>
                    <xsd:enumeration value="237-Ml Glass Btl Nr Dmpl 4-Pk 24"/>
                    <xsd:enumeration value="237-Ml Glass Btl Nr Dmpl 6-Pk 6"/>
                    <xsd:enumeration value="24-Oz  Pet   Btl Nr  Cntr 06-Pk 24 Clip"/>
                    <xsd:enumeration value="24-Oz  Pet   Btl Nr  Cntr 6-Pk   24 Ppb*"/>
                    <xsd:enumeration value="24-Oz  Pet   Btl Nr  Cntr Loose   24*"/>
                    <xsd:enumeration value="24-Oz  Pet   Btl Nr  Dmpl 06-Pk 24 Clip"/>
                    <xsd:enumeration value="24-Oz  Pet   Btl Nr  Dmpl 6-Pk   24 Ppb*"/>
                    <xsd:enumeration value="24-Oz  Pet   Btl Nr  Dmpl Loose   24*"/>
                    <xsd:enumeration value="24-Oz Alum Can Nr  1-Ls 12"/>
                    <xsd:enumeration value="24-Oz Plas Btl Nr 1-Ls 24"/>
                    <xsd:enumeration value="24-Oz Plas Btl Nr 1-Ls 24 Crbd*"/>
                    <xsd:enumeration value="24-Oz Plas Btl Nr 24-Pk 24 Ppb"/>
                    <xsd:enumeration value="24-Oz Plas Btl Nr 6-Pk 24 Hi-C"/>
                    <xsd:enumeration value="24-Oz Plas Btl Nr 6-Pk 24 Ppb*"/>
                    <xsd:enumeration value="24-Oz Plas Btl Nr Cntr 1-Ls 24"/>
                    <xsd:enumeration value="24-Oz Plas Btl Nr Cntr 6-Pk 24 Band"/>
                    <xsd:enumeration value="24-Oz Plas Btl Nr Cntr 6-Pk 24 Hi-C"/>
                    <xsd:enumeration value="24-Oz Plas Btl Nr Dmpl 1-Ls 24"/>
                    <xsd:enumeration value="24-Oz Plas Btl Nr Dmpl 6-Pk 24 Hi-C"/>
                    <xsd:enumeration value="24-Oz Plas Btl Nr Prop 1-Ls 24"/>
                    <xsd:enumeration value="24-Oz Plas Btl Nr Prop 1-Ls 24 Crbd*"/>
                    <xsd:enumeration value="24-Oz Plas Btl Nr Prop 4-Pk 24 Plas"/>
                    <xsd:enumeration value="24-Oz Plas Btl Nr Prop 6-Pk 24 Pape"/>
                    <xsd:enumeration value="246-Ml Alum Can Nr 1-Ls 24"/>
                    <xsd:enumeration value="248-Ml Alum Can Nr  1-Ls 24"/>
                    <xsd:enumeration value="25-Oz Plas Btl Nr 1-Ls 24"/>
                    <xsd:enumeration value="25-Oz Plas Btl Nr 1-Ls 24 Crbd*"/>
                    <xsd:enumeration value="25-Oz Plas Btl Nr 12-Pk 24"/>
                    <xsd:enumeration value="25-Oz Plas Btl Nr 24-Pk 24"/>
                    <xsd:enumeration value="25-Oz Plas Btl Nr 6-Pk 24"/>
                    <xsd:enumeration value="25-Oz Plas Btl Nr 8-Pk 16"/>
                    <xsd:enumeration value="25-Oz Plas Btl Nr Star 1-Ls 24"/>
                    <xsd:enumeration value="25-Oz Plas Btl Nr Star 6-Pk 24"/>
                    <xsd:enumeration value="250-Ml Alum Btl Nr Cntr 1-Ls 24"/>
                    <xsd:enumeration value="250-Ml Alum Can Nr  1-Ls 12"/>
                    <xsd:enumeration value="250-Ml Alum Can Nr  1-Ls 24"/>
                    <xsd:enumeration value="250-Ml Glass Btl Nr  1-Ls 24"/>
                    <xsd:enumeration value="269-Ml Alum Can Nr  12-Pk 12"/>
                    <xsd:enumeration value="269-Ml Alum Can Nr  4-Pk 16"/>
                    <xsd:enumeration value="28-Oz Glass Btl Nr 1-Ls 12"/>
                    <xsd:enumeration value="29.2-DOz Flx Pch Nr  1-Ls 12"/>
                    <xsd:enumeration value="296-Ml Glass Btl Nr  1-Ls 24"/>
                    <xsd:enumeration value="296-Ml Plas Btl Nr  1-Ls 24"/>
                    <xsd:enumeration value="3-Gal BIB Nr Loose    1*"/>
                    <xsd:enumeration value="3-Gal Plas Btl Ref  1-Ls"/>
                    <xsd:enumeration value="3-Gal Plas Jug Nr 1-Ls*"/>
                    <xsd:enumeration value="3-Ltr Plas Btl Nr  1-Ls 6"/>
                    <xsd:enumeration value="3-Oz Plas Btl Nr  1-Ls 12"/>
                    <xsd:enumeration value="3-Oz Plas Btl Nr  1-Ls 24"/>
                    <xsd:enumeration value="3-Oz Plas Btl Nr  1-Ls 24"/>
                    <xsd:enumeration value="3-Oz Plas Btl Nr  2-Pk 24"/>
                    <xsd:enumeration value="3-Oz Plas Btl Nr  4-Pk 24"/>
                    <xsd:enumeration value="3-Oz Plas Cup Nr 1-Ls 96 Crbd*"/>
                    <xsd:enumeration value="30-Oz Flx Ctn Nr  1-Ls 12"/>
                    <xsd:enumeration value="300-Ltr Sstl Tnk Ref 1-Ls"/>
                    <xsd:enumeration value="300-Ml Plas Btl Nr  1-Ls 24"/>
                    <xsd:enumeration value="310-Ml Alum Can Nr  4-Pk 16"/>
                    <xsd:enumeration value="32-LOz P.E.T Btl Nr  15-Pk 15 Shri"/>
                    <xsd:enumeration value="32-Oz  Glass Btl Nr            Loose   12*"/>
                    <xsd:enumeration value="32-Oz  Glass Btl Nr  W.M.      Loose   12*"/>
                    <xsd:enumeration value="32-Oz  Glass Btl Ref           Loose   12*"/>
                    <xsd:enumeration value="32-Oz  Pet   Btl Nr            Loose   12*"/>
                    <xsd:enumeration value="32-Oz  Pet   Btl Nr  W.M.      Loose   12*"/>
                    <xsd:enumeration value="32-Oz  Pet   Btl Nr 12-Pk   12"/>
                    <xsd:enumeration value="32-Oz  Ppbrd Ctn Nr            Loose   12*"/>
                    <xsd:enumeration value="32-Oz Alum Can Nr  1-Ls 12"/>
                    <xsd:enumeration value="32-Oz Crbd Can Nr 1-Ls 12 Crbd*"/>
                    <xsd:enumeration value="32-Oz Flx Ctn Nr  1-Ls 12"/>
                    <xsd:enumeration value="32-Oz Plas Btl Nr  1-Ls"/>
                    <xsd:enumeration value="32-Oz Plas Btl Nr  1-Ls 12"/>
                    <xsd:enumeration value="32-Oz Plas Btl Nr  1-Ls 15"/>
                    <xsd:enumeration value="32-Oz Plas Btl Nr  1-Ls 6 Cor"/>
                    <xsd:enumeration value="32-Oz Plas Btl Nr  12-Pk 12 Shri"/>
                    <xsd:enumeration value="32-Oz Plas Btl Nr  16-Pk 144 Shrk"/>
                    <xsd:enumeration value="32-Oz Plas Btl Nr  24-Pk 144"/>
                    <xsd:enumeration value="32-Oz Plas Btl Nr  6-Pk 6"/>
                    <xsd:enumeration value="32-Oz Plas Btl Nr Crtn 1-Ls 12"/>
                    <xsd:enumeration value="32-Oz Plas Btl Nr Prop 1-Ls 12"/>
                    <xsd:enumeration value="32-Oz Plas Btl Nr Prop 1-Ls 15"/>
                    <xsd:enumeration value="32-Oz Plas Btl Nr Prop 12-Pk 12 Shri"/>
                    <xsd:enumeration value="325-Ml Plas Btl Nr  1-Ls"/>
                    <xsd:enumeration value="325-Ml Plas Btl Nr  1-Ls 24"/>
                    <xsd:enumeration value="325-Ml Plas Btl Nr  4-Pk 1160"/>
                    <xsd:enumeration value="325-Ml Plas Btl Nr  6-Pk 6"/>
                    <xsd:enumeration value="325-Ml Plas Btl Nr  6-Pk 6 Shrk"/>
                    <xsd:enumeration value="325-Ml Plas Btl Nr  6-Pk 6 Shrn"/>
                    <xsd:enumeration value="325-Ml Plas Btl Nr  8-Pk 1152"/>
                    <xsd:enumeration value="325-Ml Plas Btl Nr  8-Pk 2592"/>
                    <xsd:enumeration value="325-Ml Plas Btl Nr  8-Pk 8"/>
                    <xsd:enumeration value="33.5-Oz Plas Car Nr  1-Ls"/>
                    <xsd:enumeration value="330-Ml Glass Btl Nr  1-Ls 20 Cor"/>
                    <xsd:enumeration value="330-Ml Glass Btl Nr  6-Pk 24"/>
                    <xsd:enumeration value="330-Ml Plas Btl Nr  1-Ls 24"/>
                    <xsd:enumeration value="330-Ml Plas Btl Nr  12-Pk 24"/>
                    <xsd:enumeration value="330-Ml Plas Btl Nr  24-Pk 24"/>
                    <xsd:enumeration value="330-Ml Plas Btl Nr  6-Pk 24"/>
                    <xsd:enumeration value="330-Ml Plas Btl Nr Prop 1-Ls 24"/>
                    <xsd:enumeration value="330-Ml Plas Btl Nr Star 12-Pk 24"/>
                    <xsd:enumeration value="333-Ml Alum Can Nr  1-Ls 24"/>
                    <xsd:enumeration value="333-Ml Alum Can Nr  12-Pk 24"/>
                    <xsd:enumeration value="333-Ml Plas Btl Nr  1-Ls 24"/>
                    <xsd:enumeration value="333-Ml Plas Btl Nr  6-Pk 24"/>
                    <xsd:enumeration value="34.5-Oz Plas Car Nr  1-Ls"/>
                    <xsd:enumeration value="340-Ml Alum Can Nr 1-Ls 24"/>
                    <xsd:enumeration value="341-Ml Alum Can Nr  1-Ls 12"/>
                    <xsd:enumeration value="341-Ml Alum Can Nr  1-Ls 24"/>
                    <xsd:enumeration value="341-Ml Alum Can Nr  12-Pk 12"/>
                    <xsd:enumeration value="341-Ml Alum Can Nr  20-Pk 20"/>
                    <xsd:enumeration value="341-Ml Alum Can Nr  20-Pk 20 Ppb"/>
                    <xsd:enumeration value="341-Ml Alum Can Nr  24-Pk 24"/>
                    <xsd:enumeration value="341-Ml Alum Can Nr  6-Pk 24"/>
                    <xsd:enumeration value="354-Ml Plas Btl Nr  1-Ls 12"/>
                    <xsd:enumeration value="355-Ml Alum Can Nr  1-Ls 12"/>
                    <xsd:enumeration value="355-Ml Alum Can Nr  1-Ls 24"/>
                    <xsd:enumeration value="355-Ml Alum Can Nr  12-Pk 12"/>
                    <xsd:enumeration value="355-Ml Alum Can Nr  12-Pk 12 Frid"/>
                    <xsd:enumeration value="355-Ml Alum Can Nr  12-Pk 24"/>
                    <xsd:enumeration value="355-Ml Alum Can Nr  15-Pk 15"/>
                    <xsd:enumeration value="355-Ml Alum Can Nr  18-Pk 18"/>
                    <xsd:enumeration value="355-Ml Alum Can Nr  20-Pk 20"/>
                    <xsd:enumeration value="355-Ml Alum Can Nr  24-Pk 24"/>
                    <xsd:enumeration value="355-Ml Alum Can Nr  4-Pk 24"/>
                    <xsd:enumeration value="355-Ml Alum Can Nr  6-Pk 24"/>
                    <xsd:enumeration value="355-Ml Alum Can Nr  6-Pk 24 Hi-C"/>
                    <xsd:enumeration value="355-Ml Alum Can Nr  8-Pk 24"/>
                    <xsd:enumeration value="355-Ml Alum Can Nr  8-Pk 8"/>
                    <xsd:enumeration value="355-Ml Alum Can Nr  8-Pk 8 Frid"/>
                    <xsd:enumeration value="355-Ml Aluminum Can Nr 8-Pk 8"/>
                    <xsd:enumeration value="355-Ml Glass Btl Nr Cntr 1-Ls 24"/>
                    <xsd:enumeration value="355-Ml Glass Btl Nr Cntr 24-Pk 24"/>
                    <xsd:enumeration value="355-Ml Glass Btl Nr Cntr 6-Pk 24"/>
                    <xsd:enumeration value="355-Ml Glass Btl Nr Dmpl 1-Ls 24"/>
                    <xsd:enumeration value="355-Ml Glass Btl Nr Dmpl 6-Pk 24"/>
                    <xsd:enumeration value="355-Ml Glass Btl Nr Prop 1-Ls 24"/>
                    <xsd:enumeration value="355-Ml Glass Btl Nr Prop 24-Pk 24 CCrb"/>
                    <xsd:enumeration value="355-Ml Glass Btl Ref 1-Ls 24"/>
                    <xsd:enumeration value="355-Ml Glass Btl Ref Cntr 1-Ls 24"/>
                    <xsd:enumeration value="355-Ml Glass Btl Ref Dmpl 1-Ls 24"/>
                    <xsd:enumeration value="355-Ml Plas Btl Nr  1-Ls 24"/>
                    <xsd:enumeration value="355-Ml Plas Btl Nr  12-Pk 12 Frid"/>
                    <xsd:enumeration value="355-Ml Plas Btl Nr  12-Pk 24"/>
                    <xsd:enumeration value="355-Ml Plas Btl Nr  24-Pk 24"/>
                    <xsd:enumeration value="355-Ml Plas Btl Nr  6-Pk 24"/>
                    <xsd:enumeration value="355-Ml Plas Btl Nr Cntr 12-Pk 12"/>
                    <xsd:enumeration value="355-Ml Plas Btl Nr Cntr 8-Pk 8 Frid"/>
                    <xsd:enumeration value="355-Ml Plas Btl Nr Dmpl 12-Pk 12"/>
                    <xsd:enumeration value="355-Ml Plas Btl Nr Dmpl 8-Pk 8 Frid"/>
                    <xsd:enumeration value="355-Ml Plas Btl Nr Prop 1-Ls 24"/>
                    <xsd:enumeration value="390-Ml Plas Btl Nr  1-Ls 12"/>
                    <xsd:enumeration value="390-Ml Plas Btl Nr Cntr 1-Ls 12"/>
                    <xsd:enumeration value="390-Ml Plas Btl Nr Cntr 1-Ls 24"/>
                    <xsd:enumeration value="390-Ml Plas Btl Nr Cntr 12-Pk 12"/>
                    <xsd:enumeration value="390-Ml Plas Btl Nr Cntr 12-Pk 24"/>
                    <xsd:enumeration value="390-Ml Plas Btl Nr Dmpl 1-Ls 12"/>
                    <xsd:enumeration value="390-Ml Plas Btl Nr Dmpl 1-Ls 24"/>
                    <xsd:enumeration value="390-Ml Plas Btl Nr Dmpl 12-Pk 12"/>
                    <xsd:enumeration value="390-Ml Plas Btl Nr Dmpl 12-Pk 24"/>
                    <xsd:enumeration value="4-DOz Paper Bag Nr  1-Ls 32"/>
                    <xsd:enumeration value="4-Gal Plas. Jug Nr Loose    1*"/>
                    <xsd:enumeration value="4-Oz Plas Cup Nr  1-Ls 48 Crbd"/>
                    <xsd:enumeration value="4-Oz Plas Cup Nr  1-Ls 70 Crbd"/>
                    <xsd:enumeration value="4.75-Gal Steel Tnk Ref Unit    1*"/>
                    <xsd:enumeration value="400-Ml Flx Ctn Nr  1-Ls 12"/>
                    <xsd:enumeration value="400-Ml Plas Btl Nr 1-Ls"/>
                    <xsd:enumeration value="400-Ml Plas Btl Nr 1-Ls 12"/>
                    <xsd:enumeration value="444-Ml Alum Can Nr  1-Ls 12"/>
                    <xsd:enumeration value="444-Ml Alum Can Nr  1-Ls 12 Shrn"/>
                    <xsd:enumeration value="444-Ml Alum Can Nr  12-Pk 12"/>
                    <xsd:enumeration value="450-Ml Plas Btl Nr  1-Ls"/>
                    <xsd:enumeration value="450-Ml Plas Btl Nr  1-Ls 12"/>
                    <xsd:enumeration value="450-Ml Plas Btl Nr  1-Ls 24"/>
                    <xsd:enumeration value="450-Ml Plas Btl Nr  6-Pk 6"/>
                    <xsd:enumeration value="450-Ml Plas Btl Nr  6-Pk 6 Shrn"/>
                    <xsd:enumeration value="46-Oz Flx Bpk Nr  1-Ls 12"/>
                    <xsd:enumeration value="46-Oz Plas Car Nr  1-Ls"/>
                    <xsd:enumeration value="473-Ml Alum Can Nr  1-Ls 12"/>
                    <xsd:enumeration value="473-Ml Alum Can Nr  1-Ls 24"/>
                    <xsd:enumeration value="473-Ml Alum Can Nr  12-Pk 12"/>
                    <xsd:enumeration value="473-Ml Alum Can Nr  12-Pk 12 Frid"/>
                    <xsd:enumeration value="473-Ml Alum Can Nr  4-Pk  24 Shrk"/>
                    <xsd:enumeration value="473-Ml Alum Can Nr  4-Pk 16"/>
                    <xsd:enumeration value="473-Ml Alum Can Nr  4-Pk 24"/>
                    <xsd:enumeration value="473-Ml Alum Can Nr  6-Pk 24"/>
                    <xsd:enumeration value="473-Ml Glass Btl Nr  1-Ls 12"/>
                    <xsd:enumeration value="473-Ml Glass Btl Nr  1-Ls 24"/>
                    <xsd:enumeration value="473-Ml Glass Btl Nr  12-Pk 12"/>
                    <xsd:enumeration value="473-Ml Plas Btl Nr  1-Ls 12"/>
                    <xsd:enumeration value="473-Ml Plas Btl Nr  1-Ls 24"/>
                    <xsd:enumeration value="473-Ml Plas Btl Nr  12-Pk 12"/>
                    <xsd:enumeration value="5-Gal BIB Nr 1-Ls High"/>
                    <xsd:enumeration value="5-Gal BIB Nr Unit    1*"/>
                    <xsd:enumeration value="5-Gal Plas  Bag Nr             Loose   12*"/>
                    <xsd:enumeration value="5-Gal Plas  Bag Nr Loose    1*"/>
                    <xsd:enumeration value="5-Gal Plas Pai Nr  1-Ls"/>
                    <xsd:enumeration value="5-Gal Plastic Btl Ref Loose    1*"/>
                    <xsd:enumeration value="5-Gal Steel Tnk Ref Unit    1*"/>
                    <xsd:enumeration value="50-Gal Sstl Drm Nr  1-Ls"/>
                    <xsd:enumeration value="50-Oz Plas Btl Nr Cntr 2-Pk 12 Shrn"/>
                    <xsd:enumeration value="50-Oz Plas Btl Nr Dmpl 2-Pk 12 Shrn"/>
                    <xsd:enumeration value="500-Ml  Pet   Btl Nr  Cntr Loose   24*"/>
                    <xsd:enumeration value="500-Ml  Plas. Btl Nr 12-Pk   24 Shrk*"/>
                    <xsd:enumeration value="500-Ml Glass Btl Nr  1-Ls 20"/>
                    <xsd:enumeration value="500-Ml Glass Btl Nr  12-Pk 24 Shri"/>
                    <xsd:enumeration value="500-Ml Glass Btl Nr 20-Pk 20 Ppb"/>
                    <xsd:enumeration value="500-Ml Glass Btl Nr Cntr 1-Ls 24"/>
                    <xsd:enumeration value="500-Ml Glass Btl Nr Cntr 24-Pk 24"/>
                    <xsd:enumeration value="500-Ml Glass Btl Nr Dmpl 1-Ls 24"/>
                    <xsd:enumeration value="500-Ml Glass Btl Nr Prop 1-Ls 12 Shri"/>
                    <xsd:enumeration value="500-Ml Glass Btl Nr Prop 1-Ls 24"/>
                    <xsd:enumeration value="500-Ml Glass Btl Nr Prop 12-Pk 12 Shri"/>
                    <xsd:enumeration value="500-Ml Glass Btl Ref  8-Pk 24"/>
                    <xsd:enumeration value="500-Ml Plas Btl Nr  1-Ls"/>
                    <xsd:enumeration value="500-Ml Plas Btl Nr  1-Ls 15"/>
                    <xsd:enumeration value="500-Ml Plas Btl Nr  1-Ls 18"/>
                    <xsd:enumeration value="500-Ml Plas Btl Nr  1-Ls 24"/>
                    <xsd:enumeration value="500-Ml Plas Btl Nr  10-Pk 10"/>
                    <xsd:enumeration value="500-Ml Plas Btl Nr  12-Pk 24"/>
                    <xsd:enumeration value="500-Ml Plas Btl Nr  12-Pk 24 Frid"/>
                    <xsd:enumeration value="500-Ml Plas Btl Nr  12-Pk 24 PpbS"/>
                    <xsd:enumeration value="500-Ml Plas Btl Nr  12-Pk 24 Shri"/>
                    <xsd:enumeration value="500-Ml Plas Btl Nr  15-Pk 15 Shri"/>
                    <xsd:enumeration value="500-Ml Plas Btl Nr  18-Pk 18"/>
                    <xsd:enumeration value="500-Ml Plas Btl Nr  24-Pk 24"/>
                    <xsd:enumeration value="500-Ml Plas Btl Nr  24-Pk 24 Hi-C"/>
                    <xsd:enumeration value="500-Ml Plas Btl Nr  24-Pk 24 Shri"/>
                    <xsd:enumeration value="500-Ml Plas Btl Nr  28-Pk 28"/>
                    <xsd:enumeration value="500-Ml Plas Btl Nr  32-Pk 32"/>
                    <xsd:enumeration value="500-Ml Plas Btl Nr  32-Pk 32 Shri"/>
                    <xsd:enumeration value="500-Ml Plas Btl Nr  32-Pk 32 Shrk"/>
                    <xsd:enumeration value="500-Ml Plas Btl Nr  4-Pk 24"/>
                    <xsd:enumeration value="500-Ml Plas Btl Nr  6-Pk 24"/>
                    <xsd:enumeration value="500-Ml Plas Btl Nr  6-Pk 24"/>
                    <xsd:enumeration value="500-Ml Plas Btl Nr  6-Pk 24 Band"/>
                    <xsd:enumeration value="500-Ml Plas Btl Nr  6-Pk 24 Hi-C"/>
                    <xsd:enumeration value="500-Ml Plas Btl Nr  6-Pk 24 Shri"/>
                    <xsd:enumeration value="500-Ml Plas Btl Nr  8-Pk 24"/>
                    <xsd:enumeration value="500-Ml Plas Btl Nr  Cntr       1-Ls 24 Plas"/>
                    <xsd:enumeration value="500-Ml Plas Btl Nr 12-Pk   24 Cbrd"/>
                    <xsd:enumeration value="500-Ml Plas Btl Nr 6-Pk   24 Clip*"/>
                    <xsd:enumeration value="500-Ml Plas Btl Nr 6-Pk 24 Plas"/>
                    <xsd:enumeration value="500-Ml Plas Btl Nr Cntr 1-Ls 24"/>
                    <xsd:enumeration value="500-Ml Plas Btl Nr Cntr 12-Pk 24"/>
                    <xsd:enumeration value="500-Ml Plas Btl Nr Cntr 18-Pk 18"/>
                    <xsd:enumeration value="500-Ml Plas Btl Nr Cntr 24-Pk 24 Shri"/>
                    <xsd:enumeration value="500-Ml Plas Btl Nr Cntr 6-Pk 24"/>
                    <xsd:enumeration value="500-Ml Plas Btl Nr Cntr 6-Pk 24 Hi-C"/>
                    <xsd:enumeration value="500-Ml Plas Btl Nr Cntr 6-Pk 24 Ppb"/>
                    <xsd:enumeration value="500-Ml Plas Btl Nr Cntr 6-Pk 24 Shri"/>
                    <xsd:enumeration value="500-Ml Plas Btl Nr Cntr 8-Pk   24 H-Cn"/>
                    <xsd:enumeration value="500-Ml Plas Btl Nr Cntr 8-Pk 24"/>
                    <xsd:enumeration value="500-Ml Plas Btl Nr Cntr 8-Pk 24 Shri"/>
                    <xsd:enumeration value="500-Ml Plas Btl Nr Dmpl 1-Ls 24"/>
                    <xsd:enumeration value="500-Ml Plas Btl Nr Dmpl 12-Pk 24"/>
                    <xsd:enumeration value="500-Ml Plas Btl Nr Dmpl 18-Pk 18 Ppb"/>
                    <xsd:enumeration value="500-Ml Plas Btl Nr Dmpl 24-Pk 24 Shri"/>
                    <xsd:enumeration value="500-Ml Plas Btl Nr Dmpl 6-Pk 24"/>
                    <xsd:enumeration value="500-Ml Plas Btl Nr Dmpl 6-Pk 24 Hi-C"/>
                    <xsd:enumeration value="500-Ml Plas Btl Nr Dmpl 6-Pk 24 Ppb"/>
                    <xsd:enumeration value="500-Ml Plas Btl Nr Dmpl 6-Pk 24 Shri"/>
                    <xsd:enumeration value="500-Ml Plas Btl Nr Dmpl 8-Pk   24 H-Cn"/>
                    <xsd:enumeration value="500-Ml Plas Btl Nr Dmpl 8-Pk 24"/>
                    <xsd:enumeration value="500-Ml Plas Btl Nr Dmpl 8-Pk 24 Shri"/>
                    <xsd:enumeration value="500-Ml Plas Btl Nr Prop 1-Ls 24"/>
                    <xsd:enumeration value="500-Ml Plas Btl Nr Prop 12-Pk 24"/>
                    <xsd:enumeration value="500-Ml Plas Btl Nr Prop 12-Pk 24 Ppb"/>
                    <xsd:enumeration value="500-Ml Plas Btl Nr Prop 12-Pk 24 Shri"/>
                    <xsd:enumeration value="500-Ml Plas Btl Nr Prop 24-Pk 24 Shrn"/>
                    <xsd:enumeration value="500-Ml Plas Btl Nr Prop 6-Pk 24 Hi-C"/>
                    <xsd:enumeration value="500-Ml Plas Btl Nr Prop 6-Pk 24 Shri"/>
                    <xsd:enumeration value="500-Ml Plas Btl Nr Star 1-Ls 24"/>
                    <xsd:enumeration value="500-Ml Plas Btl Nr Star 1-Ls 32"/>
                    <xsd:enumeration value="500-Ml Plas Btl Nr Star 12-Pk 24"/>
                    <xsd:enumeration value="500-Ml Plas Btl Nr Star 15-Pk 15"/>
                    <xsd:enumeration value="500-Ml Plas Btl Nr Star 24-Pk 24"/>
                    <xsd:enumeration value="500-Ml Plas Btl Nr Star 6-Pk 24"/>
                    <xsd:enumeration value="500-Ml Plas Btl Nr Wide 15-Pk 30"/>
                    <xsd:enumeration value="500-Ml Plas Btl Ref Cntr 6-Pk 24"/>
                    <xsd:enumeration value="521-Ml Glass Btl Nr  1-Ls 12"/>
                    <xsd:enumeration value="54-Gal Steel Drm Ref Unit    1*"/>
                    <xsd:enumeration value="547-Ml Plas Btl Nr  1-Ls 12"/>
                    <xsd:enumeration value="55-Oz Plas Btl Nr  1-Ls 8"/>
                    <xsd:enumeration value="59-Oz Plas Btl Nr  1-Ls 6"/>
                    <xsd:enumeration value="591-Ml Plas Btl Nr  1-Ls 12"/>
                    <xsd:enumeration value="591-Ml Plas Btl Nr  1-Ls 24"/>
                    <xsd:enumeration value="591-Ml Plas Btl Nr  6-Pk 24"/>
                    <xsd:enumeration value="591-Ml Plas Btl Nr 1-Ls 24 Plas"/>
                    <xsd:enumeration value="591-Ml Plas Btl Nr 6-Pk 24 Ppb"/>
                    <xsd:enumeration value="591-Ml Plas Btl Nr Cntr 1-Ls 24"/>
                    <xsd:enumeration value="591-Ml Plas Btl Nr Cntr 6-Pk 24"/>
                    <xsd:enumeration value="591-Ml Plas Btl Nr Dmpl 1-Ls 24"/>
                    <xsd:enumeration value="591-Ml Plas Btl Nr Prop 1-Ls 12"/>
                    <xsd:enumeration value="591-Ml Plas Btl Nr Prop 1-Ls 24"/>
                    <xsd:enumeration value="6-Gal Plas. Bag Nr             Loose   12*"/>
                    <xsd:enumeration value="6-Gal Plas. Bag Nr Loose    1*"/>
                    <xsd:enumeration value="6-Oz Crbd Can Nr  1-Ls 24 Crbd"/>
                    <xsd:enumeration value="6-Oz Plas Cup Nr  1-Ls 48 Crbd"/>
                    <xsd:enumeration value="6-Oz Plas Cup Nr  1-Ls 72 Crbd"/>
                    <xsd:enumeration value="6.5-Ltr Flx Pch Nr  1-Ls 2"/>
                    <xsd:enumeration value="6.5-Oz Glass Btl Ref 1-Ls 24 Crbd*"/>
                    <xsd:enumeration value="6.5-Oz Glass Btl Ref 6-Pk 24 Ppb*"/>
                    <xsd:enumeration value="6.5-Oz Glass Btl Ref 8-Pk 24 Ppb*"/>
                    <xsd:enumeration value="6.75-Oz Alum Can Nr  1-Ls 24"/>
                    <xsd:enumeration value="6.75-Oz Flx Bpk Nr  40-Pk 40"/>
                    <xsd:enumeration value="6.75-Oz Flx Pch Nr  1-Ls"/>
                    <xsd:enumeration value="6.75-Oz Flx Pch Nr  18-Pk 18"/>
                    <xsd:enumeration value="6.75-Oz Flx Pch Nr  24-Pk 24"/>
                    <xsd:enumeration value="6.75-Oz Flx Pch Nr  8-Pk 32"/>
                    <xsd:enumeration value="60-Gal Plas Drm Nr  1-Ls"/>
                    <xsd:enumeration value="60-Ml Plas Btl Nr  1-Ls 12 Ppb"/>
                    <xsd:enumeration value="60-Ml Plas Btl Nr  12-Pk 12 Cor"/>
                    <xsd:enumeration value="60-Oz Plas Btl Nr  1-Ls 8"/>
                    <xsd:enumeration value="600-Ml Plas Btl Nr  1-Ls 24"/>
                    <xsd:enumeration value="600-Ml Plas Btl Nr Cntr 1-Ls 24"/>
                    <xsd:enumeration value="600-Ml Plas Btl Nr Dmpl 1-Ls 24"/>
                    <xsd:enumeration value="600-Ml Plas Btl Nr Prop 1-Ls 24"/>
                    <xsd:enumeration value="64-Oz  Pet   Btl Nr  W.M. Loose    8*"/>
                    <xsd:enumeration value="64-Oz Flx Ctn Nr 1-Ls"/>
                    <xsd:enumeration value="64-Oz Flx Ctn Nr 1-Ls 6"/>
                    <xsd:enumeration value="64-Oz Flx Ctn Nr 1-Ls 6 Crbd"/>
                    <xsd:enumeration value="64-Oz Flx Ctn Nr 1-Ls 8"/>
                    <xsd:enumeration value="64-Oz Flx Ctn Nr 1-Ls 8 Crbd*"/>
                    <xsd:enumeration value="64-Oz Flx Ctn Nr 6-Pk 6"/>
                    <xsd:enumeration value="64-Oz Plas Btl Nr  1-Ls"/>
                    <xsd:enumeration value="64-Oz Plas Btl Nr  1-Ls 4 CCrb"/>
                    <xsd:enumeration value="64-Oz Plas Btl Nr  1-Ls 8"/>
                    <xsd:enumeration value="64-Oz Plas Btl Nr  1-Ls 81"/>
                    <xsd:enumeration value="64-Oz Plas Btl Nr  1-Ls 9 CCrb"/>
                    <xsd:enumeration value="64-Oz Plas Btl Nr  2-Pk 2"/>
                    <xsd:enumeration value="64-Oz Plas Btl Nr  4-Pk 4"/>
                    <xsd:enumeration value="64-Oz Plas Btl Nr  40-Pk 80"/>
                    <xsd:enumeration value="65-Gal Plas BIB Nr  1-Ls"/>
                    <xsd:enumeration value="650-Ml Plas Btl Nr  1-Ls 12"/>
                    <xsd:enumeration value="7.5-Oz Alum Can Nr  8-Pk   24 H-Cn"/>
                    <xsd:enumeration value="7.5-Oz Plas Btl Nr  1-Ls 24"/>
                    <xsd:enumeration value="7.5-Oz Plas Btl Nr  1-Ls 24 Crbd"/>
                    <xsd:enumeration value="700-Ml Plas Btl Nr 1-Ls 24"/>
                    <xsd:enumeration value="710-Ml Alum Can Nr  1-Ls 12"/>
                    <xsd:enumeration value="710-Ml Plas Btl Nr  1-Ls 12"/>
                    <xsd:enumeration value="710-Ml Plas Btl Nr  6-Pk 24"/>
                    <xsd:enumeration value="710-Ml Plas Btl Nr Cntr 6-Pk 24"/>
                    <xsd:enumeration value="710-Ml Plas Btl Nr Cntr 6-Pk 24 Plas"/>
                    <xsd:enumeration value="710-Ml Plas Btl Nr Dmpl 6-Pk 24"/>
                    <xsd:enumeration value="710-Ml Plas Btl Nr Prop 6-Pk 24"/>
                    <xsd:enumeration value="75-Gal Steel Drm Ref Unit    1*"/>
                    <xsd:enumeration value="75-Ml Plas Btl Nr  1-Ls 12"/>
                    <xsd:enumeration value="750-Ml Glass Btl Nr  1-Ls 12"/>
                    <xsd:enumeration value="750-Ml Glass Btl Nr  12-Pk 12"/>
                    <xsd:enumeration value="750-Ml Glass Btl Ref  1-Ls 12"/>
                    <xsd:enumeration value="750-Ml Plas Btl Nr  1-Ls 12"/>
                    <xsd:enumeration value="750-Ml Plas Btl Nr  1-Ls 24"/>
                    <xsd:enumeration value="750-Ml Plas Btl Nr  4-Pk 24"/>
                    <xsd:enumeration value="750-Ml Plas Btl Nr Prop 1-Ls 12"/>
                    <xsd:enumeration value="750-Ml Plas Btl Nr Prop 12-Pk 12"/>
                    <xsd:enumeration value="8-Oz  Glass Btl Nr  Dmpl 6-Pk   24 Ppb*"/>
                    <xsd:enumeration value="8-Oz  Glass Btl Nr 6-Pk   24 Ppb*"/>
                    <xsd:enumeration value="8-Oz  Glass Btl Nr Loose   24*"/>
                    <xsd:enumeration value="8-Oz Alum Can Nr 1-Ls 24"/>
                    <xsd:enumeration value="8-Oz Alum Can Nr 12-Pk 12"/>
                    <xsd:enumeration value="8-Oz Alum Can Nr 12-Pk 24 Ppb*"/>
                    <xsd:enumeration value="8-Oz Alum Can Nr 15-Pk 30 Ppb"/>
                    <xsd:enumeration value="8-Oz Alum Can Nr 24-Pk 24 Shrn"/>
                    <xsd:enumeration value="8-Oz Alum Can Nr 24-Pk 24 Shwr"/>
                    <xsd:enumeration value="8-Oz Alum Can Nr 6-Pk 24 Hi-C"/>
                    <xsd:enumeration value="8-Oz Alum Can Nr 6-Pk 24 Plas*"/>
                    <xsd:enumeration value="8-Oz Alum Can Nr 8-Pk   24 H-Cn"/>
                    <xsd:enumeration value="8-Oz Alum Can Nr 8-Pk 24 Plas"/>
                    <xsd:enumeration value="8-Oz Alum Can Nr 8-Pk 24 Ppb"/>
                    <xsd:enumeration value="8-Oz Alum Can Nr 8-Pk 32 Hi-C"/>
                    <xsd:enumeration value="8-Oz Glass Btl Nr Cntr         6-Pk   24 Ppb*"/>
                    <xsd:enumeration value="8-Oz Glass Btl Nr Cntr         Loose   24*"/>
                    <xsd:enumeration value="8-Oz Glass Btl Nr Cntr 1-Ls 12"/>
                    <xsd:enumeration value="8-Oz Glass Btl Nr Cntr 24-Pk  24 Cbrd"/>
                    <xsd:enumeration value="8-Oz Glass Btl Nr Cntr 4-Pk 24 Pape"/>
                    <xsd:enumeration value="8-Oz Glass Btl Nr Cntr 6-Pk   24 Shrk"/>
                    <xsd:enumeration value="8-Oz Glass Btl Nr Cntr 6-Pk 24 Pape"/>
                    <xsd:enumeration value="8-Oz Glass Btl Nr Cntr 8-Pk   24 Ppb*"/>
                    <xsd:enumeration value="8-Oz Glass Btl Nr Dmpl 1-Ls 24 Crbd*"/>
                    <xsd:enumeration value="8-Oz Glass Btl Nr Dmpl 6-Pk 24 Pape"/>
                    <xsd:enumeration value="8-Oz Plas Btl Nr  1-Ls"/>
                    <xsd:enumeration value="8-Oz Plas Btl Nr  1-Ls 24"/>
                    <xsd:enumeration value="8-Oz Plas Btl Nr  6-Pk 24"/>
                    <xsd:enumeration value="8-Oz Plas Btl Nr Prop 6-Pk 24 Plas*"/>
                    <xsd:enumeration value="8.3-Oz Alum. Can 1-Ls 24"/>
                    <xsd:enumeration value="8.4-Oz Alum Can Nr  1-Ls 24"/>
                    <xsd:enumeration value="8.4-Oz Alum Can Nr  12-Pk 12"/>
                    <xsd:enumeration value="8.5-Oz Alum Btl Nr  1-Ls 24"/>
                    <xsd:enumeration value="8.5-Oz Alum Btl Nr Cntr 1-Ls 24"/>
                    <xsd:enumeration value="8.5-Oz Glass Btl Nr  1-Ls 24"/>
                    <xsd:enumeration value="8.5-Oz Glass Btl Nr  24-Pk 24 Card"/>
                    <xsd:enumeration value="8.5-Oz Glass Btl Nr  4-Pk 24 Pape"/>
                    <xsd:enumeration value="8.5-Oz Glass Btl Nr  6-Pk 24 Pape"/>
                    <xsd:enumeration value="8.5-Oz Plas Btl Nr  1-Ls 24"/>
                    <xsd:enumeration value="8.5-Oz Plas Btl Nr  1-Ls 32"/>
                    <xsd:enumeration value="8.5-Oz Plas Btl Nr  12-Pk 24 Shri"/>
                    <xsd:enumeration value="8.5-Oz Plas Btl Nr  24-Pk 24"/>
                    <xsd:enumeration value="8.5-Oz Plas Btl Nr  24-Pk 24 Shri"/>
                    <xsd:enumeration value="8.5-Oz Plas Btl Nr  32-Pk 32"/>
                    <xsd:enumeration value="8.5-Oz Plas Btl Nr  32-Pk 32 Shrk"/>
                    <xsd:enumeration value="8.5-Oz Plas Btl Nr  8-Pk 32"/>
                    <xsd:enumeration value="8.5-Oz Plas Btl Nr  8-Pk 32 Shri"/>
                    <xsd:enumeration value="8.5-Oz Plas Btl Nr Star 1-Ls 32"/>
                    <xsd:enumeration value="8.5-Oz Plas Btl Nr Star 8-Pk 32"/>
                    <xsd:enumeration value="89-Ml Plas Btl Nr  1-Ls 12"/>
                    <xsd:enumeration value="9.1-Oz Alum Can Nr  1-Ls 24"/>
                    <xsd:enumeration value="9.1-Oz Alum Can Nr  6-Pk 24 Hi-C"/>
                    <xsd:enumeration value="9.3-Oz Glass Btl Nr Hutc 6-Pk 24 Pape"/>
                    <xsd:enumeration value="9.5-Oz Glass Btl Nr 1-Ls 12"/>
                    <xsd:enumeration value="9.5-Oz Glass Btl Nr 1-Ls 12 Crbd"/>
                    <xsd:enumeration value="9.5-Oz Glass Btl Nr 12-Pk 12 Shri"/>
                    <xsd:enumeration value="9.5-Oz Glass Btl Nr 12-Pk 24"/>
                    <xsd:enumeration value="9.5-Oz Glass Btl Nr 4-Pk 24"/>
                    <xsd:enumeration value="90-Oz Plas Btl Nr  1-Ls 4 Crbd"/>
                    <xsd:enumeration value="946-Ml Flx Ctn Nr  1-Ls 12"/>
                    <xsd:enumeration value="946-Ml Glass Btl Nr  1-Ls 12"/>
                    <xsd:enumeration value="946-Ml Plas Btl Nr  1-Ls 12"/>
                    <xsd:enumeration value="946-Ml Plas Btl Nr  1-Ls 15"/>
                    <xsd:enumeration value="96-Oz Plas Jug Nr 1-Ls 6"/>
                    <xsd:enumeration value="96-Oz Plas Jug Nr 1-Ls 6 Crbd*"/>
                    <xsd:enumeration value="?5440| 1-Gal Plas. Jug Nr ?7136| Loose 4*"/>
                  </xsd:restriction>
                </xsd:simpleType>
              </xsd:element>
            </xsd:sequence>
          </xsd:extension>
        </xsd:complexContent>
      </xsd:complexType>
    </xsd:element>
    <xsd:element name="Trimester" ma:index="47" nillable="true" ma:displayName="Trimester" ma:description="Trimester" ma:internalName="Trimester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an-Feb 2015"/>
                    <xsd:enumeration value="Mar-Apr 2015"/>
                    <xsd:enumeration value="May-Jun 2015"/>
                    <xsd:enumeration value="Jul-Aug 2015"/>
                    <xsd:enumeration value="Sep-Oct 2015"/>
                    <xsd:enumeration value="Nov-Dec 2015"/>
                    <xsd:enumeration value="Sustaining"/>
                    <xsd:enumeration value="Trimester 1. 2016"/>
                    <xsd:enumeration value="Trimester 2. 2016"/>
                    <xsd:enumeration value="Trimester 3. 2016"/>
                    <xsd:enumeration value="1H 2016"/>
                    <xsd:enumeration value="2H 2016"/>
                    <xsd:enumeration value="Jan-Feb 2016"/>
                    <xsd:enumeration value="Mar-Apr 2016"/>
                    <xsd:enumeration value="May-Jun 2016"/>
                    <xsd:enumeration value="Jul-Aug 2016"/>
                    <xsd:enumeration value="Sep-Oct 2016"/>
                    <xsd:enumeration value="Nov-Dec 2016"/>
                  </xsd:restriction>
                </xsd:simpleType>
              </xsd:element>
            </xsd:sequence>
          </xsd:extension>
        </xsd:complexContent>
      </xsd:complexType>
    </xsd:element>
    <xsd:element name="Sub-channel" ma:index="52" nillable="true" ma:displayName="Sub-channel Name_Old" ma:hidden="true" ma:internalName="Sub_x002d_channel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al/Ranching"/>
                    <xsd:enumeration value="Airline"/>
                    <xsd:enumeration value="Airport"/>
                    <xsd:enumeration value="Amusement/Theme Park"/>
                    <xsd:enumeration value="Apparel/Accesories"/>
                    <xsd:enumeration value="Bakery"/>
                    <xsd:enumeration value="Bank/Financial Service"/>
                    <xsd:enumeration value="Bar/Tavern"/>
                    <xsd:enumeration value="Beauty &amp; Personal Care"/>
                    <xsd:enumeration value="Beverage Shop"/>
                    <xsd:enumeration value="Books/Office/News/Tobacco"/>
                    <xsd:enumeration value="Bottler"/>
                    <xsd:enumeration value="Bottler House Sales"/>
                    <xsd:enumeration value="Boutique"/>
                    <xsd:enumeration value="Bus Line"/>
                    <xsd:enumeration value="Bus Terminal/Station"/>
                    <xsd:enumeration value="Business School"/>
                    <xsd:enumeration value="Business Service"/>
                    <xsd:enumeration value="Butcher Shop"/>
                    <xsd:enumeration value="Cafe"/>
                    <xsd:enumeration value="Cafeteria"/>
                    <xsd:enumeration value="Campground/Rv Park"/>
                    <xsd:enumeration value="Cart/Mobile Food"/>
                    <xsd:enumeration value="Cash &amp; Carry-Retail"/>
                    <xsd:enumeration value="Catalog Store"/>
                    <xsd:enumeration value="Caterer"/>
                    <xsd:enumeration value="Chain Convenience Store"/>
                    <xsd:enumeration value="Chain Discount Drug Store"/>
                    <xsd:enumeration value="Chain Drug Store"/>
                    <xsd:enumeration value="Chain Supermarket"/>
                    <xsd:enumeration value="Cinema/Movie"/>
                    <xsd:enumeration value="Clinic"/>
                    <xsd:enumeration value="Coffee/Tea Shop"/>
                    <xsd:enumeration value="College"/>
                    <xsd:enumeration value="Conventional Independent Drug Store"/>
                    <xsd:enumeration value="Cruise Ship Line"/>
                    <xsd:enumeration value="Customer-Owned Distribution Organization"/>
                    <xsd:enumeration value="Cyber (Internet) Cafe"/>
                    <xsd:enumeration value="Cycle Sales &amp; Service"/>
                    <xsd:enumeration value="Delicatessen"/>
                    <xsd:enumeration value="Delivery Agent"/>
                    <xsd:enumeration value="Department Store"/>
                    <xsd:enumeration value="Diner"/>
                    <xsd:enumeration value="Disco (Alcoholic)"/>
                    <xsd:enumeration value="Disco (Non-Alcoholic)"/>
                    <xsd:enumeration value="Dry Cleaner/Laundromat/Shoe Repair"/>
                    <xsd:enumeration value="Electronic Game Center/Arcade"/>
                    <xsd:enumeration value="Electronics/A&amp;V/Computer/Photography"/>
                    <xsd:enumeration value="Food Service Operator/Infeeder"/>
                    <xsd:enumeration value="Food Service Operator/Vendor"/>
                    <xsd:enumeration value="Frozen Sweets"/>
                    <xsd:enumeration value="FSR-All Other"/>
                    <xsd:enumeration value="FSR-Asian"/>
                    <xsd:enumeration value="FSR-BBQ"/>
                    <xsd:enumeration value="FSR-Family Steak"/>
                    <xsd:enumeration value="FSR-Family Style"/>
                    <xsd:enumeration value="FSR-Italian"/>
                    <xsd:enumeration value="FSR-Mexican"/>
                    <xsd:enumeration value="FSR-Other Ethnic"/>
                    <xsd:enumeration value="FSR-Pizza"/>
                    <xsd:enumeration value="FSR-Seafood"/>
                    <xsd:enumeration value="FSR-Steak:Fine &amp; Casual"/>
                    <xsd:enumeration value="FSR-Varied Menu"/>
                    <xsd:enumeration value="Gaming Facility"/>
                    <xsd:enumeration value="Hardware/Home-Improvement/Lawn &amp; Garden"/>
                    <xsd:enumeration value="Health Food Store"/>
                    <xsd:enumeration value="Home Delivery"/>
                    <xsd:enumeration value="Home Furnishing/Appliance"/>
                    <xsd:enumeration value="Hospital"/>
                    <xsd:enumeration value="Hotel/Motel/Resort/Inn"/>
                    <xsd:enumeration value="House Sales"/>
                    <xsd:enumeration value="Ice Skating/Roller Skating/Bowling"/>
                    <xsd:enumeration value="Independent Convenience Store"/>
                    <xsd:enumeration value="Independent Supermarket"/>
                    <xsd:enumeration value="Indoor Exposition/Trade Show"/>
                    <xsd:enumeration value="Industrial/Manufacturing/Mining"/>
                    <xsd:enumeration value="Jr./Community College"/>
                    <xsd:enumeration value="Kiosk/Food"/>
                    <xsd:enumeration value="Kiosk/Newsstand"/>
                    <xsd:enumeration value="Liquor/Beer/Wine"/>
                    <xsd:enumeration value="Local Government"/>
                    <xsd:enumeration value="LOCAL SUB TRADE CHANNEL 501"/>
                    <xsd:enumeration value="LOCAL SUB TRADE CHANNEL 513"/>
                    <xsd:enumeration value="LOCAL SUB TRADE CHANNEL 520"/>
                    <xsd:enumeration value="LOCAL SUB TRADE CHANNEL 522"/>
                    <xsd:enumeration value="LOCAL SUB TRADE CHANNEL 524"/>
                    <xsd:enumeration value="LOCAL SUB TRADE CHANNEL 525"/>
                    <xsd:enumeration value="LOCAL SUB TRADE CHANNEL 529"/>
                    <xsd:enumeration value="LOCAL SUB TRADE CHANNEL 539"/>
                    <xsd:enumeration value="LOCAL SUB TRADE CHANNEL 561"/>
                    <xsd:enumeration value="LOCAL SUB TRADE CHANNEL 563"/>
                    <xsd:enumeration value="LOCAL SUB TRADE CHANNEL 566"/>
                    <xsd:enumeration value="LOCAL SUB TRADE CHANNEL 596"/>
                    <xsd:enumeration value="LOCAL SUB TRADE CHANNEL 614"/>
                    <xsd:enumeration value="LOCAL SUB TRADE CHANNEL 620"/>
                    <xsd:enumeration value="LOCAL SUB TRADE CHANNEL 622"/>
                    <xsd:enumeration value="LOCAL SUB TRADE CHANNEL 623"/>
                    <xsd:enumeration value="LOCAL SUB TRADE CHANNEL 627"/>
                    <xsd:enumeration value="Marine Sales &amp; Services"/>
                    <xsd:enumeration value="Maritime Ferry Service"/>
                    <xsd:enumeration value="Maritime Freight Shipper"/>
                    <xsd:enumeration value="Mass Merchandiser"/>
                    <xsd:enumeration value="Middle School"/>
                    <xsd:enumeration value="Military - Commissary"/>
                    <xsd:enumeration value="Military - Exchange"/>
                    <xsd:enumeration value="Military - Other"/>
                    <xsd:enumeration value="Military - U.S. - Commissary"/>
                    <xsd:enumeration value="Military - U.S. - Exchange"/>
                    <xsd:enumeration value="Military - U.S. - Other"/>
                    <xsd:enumeration value="Mom &amp; Pop"/>
                    <xsd:enumeration value="National Government"/>
                    <xsd:enumeration value="Nightclub"/>
                    <xsd:enumeration value="Nursing Home"/>
                    <xsd:enumeration value="Other All Others"/>
                    <xsd:enumeration value="Other Amusement"/>
                    <xsd:enumeration value="Other Automotive Services"/>
                    <xsd:enumeration value="Other Bar/Tavern/Licensed Establishment"/>
                    <xsd:enumeration value="Other Business And Professional Offices"/>
                    <xsd:enumeration value="Other Business/Trade School"/>
                    <xsd:enumeration value="Other Cash &amp; Carry Retail"/>
                    <xsd:enumeration value="Other Club Store"/>
                    <xsd:enumeration value="Other College/University"/>
                    <xsd:enumeration value="Other Contract Vending &amp; Food Service"/>
                    <xsd:enumeration value="Other Convenience Store"/>
                    <xsd:enumeration value="Other Discount Grocery"/>
                    <xsd:enumeration value="Other Drug Store"/>
                    <xsd:enumeration value="Other Eating &amp; Drinking - Other"/>
                    <xsd:enumeration value="Other General Merchandiser"/>
                    <xsd:enumeration value="Other Government (Non-Military)"/>
                    <xsd:enumeration value="Other Health/Hospital"/>
                    <xsd:enumeration value="Other Hyper-Merchandiser"/>
                    <xsd:enumeration value="Other Industrial/Agricultural/Utility"/>
                    <xsd:enumeration value="Other Leisure"/>
                    <xsd:enumeration value="Other Liquor/Beer/Wine/Soft Drink"/>
                    <xsd:enumeration value="Other Local &amp; Traditional Grocery"/>
                    <xsd:enumeration value="Other Lodging"/>
                    <xsd:enumeration value="Other Petroleum-Foodmart"/>
                    <xsd:enumeration value="Other Primary/Secondary School"/>
                    <xsd:enumeration value="Other Recreation"/>
                    <xsd:enumeration value="Other Retail Services"/>
                    <xsd:enumeration value="Other Specialty Food Store"/>
                    <xsd:enumeration value="Other Sport Venue"/>
                    <xsd:enumeration value="Other Street Vendor"/>
                    <xsd:enumeration value="Other Superette"/>
                    <xsd:enumeration value="Other Supermarket"/>
                    <xsd:enumeration value="Other Transportation"/>
                    <xsd:enumeration value="Other Wholesale"/>
                    <xsd:enumeration value="Outdoor Exposition/Fair"/>
                    <xsd:enumeration value="Parade/Festival"/>
                    <xsd:enumeration value="Parking Facility"/>
                    <xsd:enumeration value="Police/Prison/Fire"/>
                    <xsd:enumeration value="Postal Service"/>
                    <xsd:enumeration value="Primary School"/>
                    <xsd:enumeration value="Produce Stand"/>
                    <xsd:enumeration value="Pub"/>
                    <xsd:enumeration value="Public Rest Area"/>
                    <xsd:enumeration value="Public Transit System"/>
                    <xsd:enumeration value="Public Utility"/>
                    <xsd:enumeration value="QSR-Asian"/>
                    <xsd:enumeration value="QSR-Bagel"/>
                    <xsd:enumeration value="QSR-Bakery"/>
                    <xsd:enumeration value="QSR-Chicken"/>
                    <xsd:enumeration value="QSR-Donut"/>
                    <xsd:enumeration value="QSR-Hamburger"/>
                    <xsd:enumeration value="QSR-Local Food"/>
                    <xsd:enumeration value="QSR-Mexican"/>
                    <xsd:enumeration value="QSR-Other Fast Food"/>
                    <xsd:enumeration value="QSR-Pizza"/>
                    <xsd:enumeration value="QSR-Sandwich"/>
                    <xsd:enumeration value="QSR-Seafood"/>
                    <xsd:enumeration value="Railroad"/>
                    <xsd:enumeration value="Recreational Park/Beach/Picnic"/>
                    <xsd:enumeration value="Religious/Charitable"/>
                    <xsd:enumeration value="Residential Complex/Community"/>
                    <xsd:enumeration value="Retirement Home"/>
                    <xsd:enumeration value="Rolling Store"/>
                    <xsd:enumeration value="Secondary/High School"/>
                    <xsd:enumeration value="Ship Terminal"/>
                    <xsd:enumeration value="Snack Bar"/>
                    <xsd:enumeration value="Social Club/Fraternal Organization"/>
                    <xsd:enumeration value="Sport Venue"/>
                    <xsd:enumeration value="Sports/Country Club"/>
                    <xsd:enumeration value="Stadium/Racetrack"/>
                    <xsd:enumeration value="Theater"/>
                    <xsd:enumeration value="Third Party Delivery Agent"/>
                    <xsd:enumeration value="Trade School"/>
                    <xsd:enumeration value="Train Terminal/Station"/>
                    <xsd:enumeration value="Travel Agency"/>
                    <xsd:enumeration value="Traveling Show (Circus/Rodeo)"/>
                    <xsd:enumeration value="Trucking Freight Service"/>
                    <xsd:enumeration value="University"/>
                    <xsd:enumeration value="Value Discount"/>
                    <xsd:enumeration value="Vendor"/>
                    <xsd:enumeration value="Video Store"/>
                    <xsd:enumeration value="Wholesaler"/>
                    <xsd:enumeration value="Youth Club/Youth Organization"/>
                    <xsd:enumeration value="Zoo/Museum/Aquarium"/>
                  </xsd:restriction>
                </xsd:simpleType>
              </xsd:element>
            </xsd:sequence>
          </xsd:extension>
        </xsd:complexContent>
      </xsd:complexType>
    </xsd:element>
    <xsd:element name="_dlc_ExpireDate" ma:index="54" nillable="true" ma:displayName="Expiration Date" ma:hidden="true" ma:internalName="_dlc_ExpireDate" ma:readOnly="true">
      <xsd:simpleType>
        <xsd:restriction base="dms:DateTime"/>
      </xsd:simpleType>
    </xsd:element>
    <xsd:element name="Channel_Name" ma:index="56" nillable="true" ma:displayName="Channel Name_Old" ma:description="This column stores list of channels" ma:hidden="true" ma:internalName="Channel_Nam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Other"/>
                    <xsd:enumeration value="Amusement"/>
                    <xsd:enumeration value="Automotive Services"/>
                    <xsd:enumeration value="Bar/Tavern/Licensed Establishment"/>
                    <xsd:enumeration value="Business &amp; Professional Office"/>
                    <xsd:enumeration value="Business/Trade School"/>
                    <xsd:enumeration value="Cash &amp; Carry-Retail"/>
                    <xsd:enumeration value="Club Store"/>
                    <xsd:enumeration value="College/University"/>
                    <xsd:enumeration value="Contract Vending &amp; Food Service"/>
                    <xsd:enumeration value="Convenience Store/Petroleum Food Mart"/>
                    <xsd:enumeration value="Discount Grocery"/>
                    <xsd:enumeration value="Drug Store"/>
                    <xsd:enumeration value="Full Service Restaurant-FSR"/>
                    <xsd:enumeration value="General Merchandiser"/>
                    <xsd:enumeration value="Government (Non-Military)"/>
                    <xsd:enumeration value="Health/Hospital"/>
                    <xsd:enumeration value="Hyper-Merchandiser"/>
                    <xsd:enumeration value="Industrial/Agricultural/Utility"/>
                    <xsd:enumeration value="Leisure"/>
                    <xsd:enumeration value="Liquor/Beer/Wine/Soft Drink"/>
                    <xsd:enumeration value="Local &amp; Traditional Grocery"/>
                    <xsd:enumeration value="Lodging"/>
                    <xsd:enumeration value="Mass Merchandiser"/>
                    <xsd:enumeration value="Military"/>
                    <xsd:enumeration value="Other Eating &amp; Drinking"/>
                    <xsd:enumeration value="Primary/Secondary School"/>
                    <xsd:enumeration value="Quick Service Restaurant- QSR"/>
                    <xsd:enumeration value="Recreation"/>
                    <xsd:enumeration value="Retail Specialty Services"/>
                    <xsd:enumeration value="Specialty Food Store"/>
                    <xsd:enumeration value="Sport Venue"/>
                    <xsd:enumeration value="Street Vendor"/>
                    <xsd:enumeration value="Superette"/>
                    <xsd:enumeration value="Supermarket"/>
                    <xsd:enumeration value="Transportation"/>
                    <xsd:enumeration value="Wholesal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7d03d-2d27-49cb-956f-7d3c99a10364" elementFormDefault="qualified">
    <xsd:import namespace="http://schemas.microsoft.com/office/2006/documentManagement/types"/>
    <xsd:import namespace="http://schemas.microsoft.com/office/infopath/2007/PartnerControls"/>
    <xsd:element name="Program_x0020_Name" ma:index="53" nillable="true" ma:displayName="Program Name_Old" ma:description="Program Name" ma:hidden="true" ma:internalName="Program_x0020_Nam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L Contour"/>
                    <xsd:enumeration value="5 Steps to Quality"/>
                    <xsd:enumeration value="AACM"/>
                    <xsd:enumeration value="Active American Summer 2010"/>
                    <xsd:enumeration value="American Idol"/>
                    <xsd:enumeration value="Baby Inside Campaign - evian"/>
                    <xsd:enumeration value="Bar Mixers"/>
                    <xsd:enumeration value="Baseball Activation"/>
                    <xsd:enumeration value="Bottle Your Profits"/>
                    <xsd:enumeration value="Bottled Beverages in FS Chain"/>
                    <xsd:enumeration value="Bottled Water for FoodService"/>
                    <xsd:enumeration value="Breakfast"/>
                    <xsd:enumeration value="Cafeteria Bids"/>
                    <xsd:enumeration value="Citrus Strategy-Mello Yello Re-Launch"/>
                    <xsd:enumeration value="Coca-Cola Brands with Meals"/>
                    <xsd:enumeration value="Coca-Cola Freestyle"/>
                    <xsd:enumeration value="Coke Zero AVATAR"/>
                    <xsd:enumeration value="Cokesolutions"/>
                    <xsd:enumeration value="Combo Meals"/>
                    <xsd:enumeration value="Complete Meals"/>
                    <xsd:enumeration value="Compostable Paper Cup"/>
                    <xsd:enumeration value="CR Portfolio"/>
                    <xsd:enumeration value="Crew"/>
                    <xsd:enumeration value="Cup Set"/>
                    <xsd:enumeration value="DASANI 1-L Imminent Fill-In"/>
                    <xsd:enumeration value="DASANI 8-Pack - 12-oz PET"/>
                    <xsd:enumeration value="DASANI Flavors Re-Launch"/>
                    <xsd:enumeration value="DASANI Pure Summer Bundle"/>
                    <xsd:enumeration value="Diet Coke Flower Bundle"/>
                    <xsd:enumeration value="Diet Coke Red Dress"/>
                    <xsd:enumeration value="Discover Sparkling"/>
                    <xsd:enumeration value="Drink2Go"/>
                    <xsd:enumeration value="Drive Thru"/>
                    <xsd:enumeration value="EnviroMax"/>
                    <xsd:enumeration value="Environmental"/>
                    <xsd:enumeration value="Families with Children"/>
                    <xsd:enumeration value="Family Home Meals"/>
                    <xsd:enumeration value="Fanta Halloween"/>
                    <xsd:enumeration value="Fanta Kick Up The Fun"/>
                    <xsd:enumeration value="Fast Casual Toolkit"/>
                    <xsd:enumeration value="Flavor Rage"/>
                    <xsd:enumeration value="Flavors Now"/>
                    <xsd:enumeration value="Football"/>
                    <xsd:enumeration value="Frozen Beverage"/>
                    <xsd:enumeration value="Frozen Novelties"/>
                    <xsd:enumeration value="Full Throttle Hard Working Energy Launch"/>
                    <xsd:enumeration value="FUZE defensify"/>
                    <xsd:enumeration value="FUZE-Gold Peak Magazine"/>
                    <xsd:enumeration value="get your vitamins"/>
                    <xsd:enumeration value="Georgia Iced Coffee"/>
                    <xsd:enumeration value="Glaceau CR Imminent Rack Placement"/>
                    <xsd:enumeration value="Glaceau New Year new you"/>
                    <xsd:enumeration value="Gold Peak 18.5-oz PET"/>
                    <xsd:enumeration value="Guide for Growth"/>
                    <xsd:enumeration value="HACM"/>
                    <xsd:enumeration value="Heat Up Your Takeout"/>
                    <xsd:enumeration value="Holiday"/>
                    <xsd:enumeration value="Ice Fill"/>
                    <xsd:enumeration value="Imported Beverages"/>
                    <xsd:enumeration value="Java Monster Coffee"/>
                    <xsd:enumeration value="Large Store IC Bundle"/>
                    <xsd:enumeration value="Lessons in Loyalty"/>
                    <xsd:enumeration value="Menu Boards"/>
                    <xsd:enumeration value="Minute Maid Enhanced"/>
                    <xsd:enumeration value="Minute Maid JTG Coffee Bundle"/>
                    <xsd:enumeration value="MM Refreshment Graphics"/>
                    <xsd:enumeration value="MM Refreshment Value Channel"/>
                    <xsd:enumeration value="MMJTG New Bottle-Graphics"/>
                    <xsd:enumeration value="Monster Winter-X Games"/>
                    <xsd:enumeration value="My Coke Rewards"/>
                    <xsd:enumeration value="NASCAR"/>
                    <xsd:enumeration value="NCAA March Madness"/>
                    <xsd:enumeration value="NOS-DASANI Bundle"/>
                    <xsd:enumeration value="NOS-DASANI Value Channel"/>
                    <xsd:enumeration value="NOS Rewards Series"/>
                    <xsd:enumeration value="Off-Premise"/>
                    <xsd:enumeration value="Olympic Games"/>
                    <xsd:enumeration value="Packaging Initiatives"/>
                    <xsd:enumeration value="PGA TOUR"/>
                    <xsd:enumeration value="POWERADE Baseball"/>
                    <xsd:enumeration value="POWERADE Futbol"/>
                    <xsd:enumeration value="POWERADE High School Sideline Kits"/>
                    <xsd:enumeration value="POWERADE ION4 Powder"/>
                    <xsd:enumeration value="POWERADE PLAY"/>
                    <xsd:enumeration value="POWERADE White Cherry"/>
                    <xsd:enumeration value="POWERADE ZERO New Flavors"/>
                    <xsd:enumeration value="POWERADE Zero Shape Up"/>
                    <xsd:enumeration value="PROGRAM_NAME"/>
                    <xsd:enumeration value="Race For The Cure"/>
                    <xsd:enumeration value="Recycling 101"/>
                    <xsd:enumeration value="smartwater &quot;Take a Break&quot;"/>
                    <xsd:enumeration value="Snacking"/>
                    <xsd:enumeration value="Specialty Beverages"/>
                    <xsd:enumeration value="Sprite Tabs for Habitat"/>
                    <xsd:enumeration value="Summer Refreshment"/>
                    <xsd:enumeration value="Total Beverage Value"/>
                    <xsd:enumeration value="Tum-E Yummies “Drive for 5” Availability Program"/>
                    <xsd:enumeration value="Twizzlers Bundle - DASANI"/>
                    <xsd:enumeration value="UTC"/>
                    <xsd:enumeration value="V8 BOGO Program"/>
                    <xsd:enumeration value="V8 V-Fusion Cranberry Blackberry"/>
                    <xsd:enumeration value="Value Max"/>
                    <xsd:enumeration value="Value Menu Impact"/>
                    <xsd:enumeration value="Value Pricing for Beverages"/>
                    <xsd:enumeration value="VAULT USO"/>
                    <xsd:enumeration value="Vessel Program"/>
                    <xsd:enumeration value="vitaminwater Carrie Underwood"/>
                    <xsd:enumeration value="vitaminwater eclipse"/>
                    <xsd:enumeration value="vitaminwater innovation - T1 2010"/>
                    <xsd:enumeration value="vitaminwater re-launch"/>
                    <xsd:enumeration value="vitaminwater stay healthy play hooky"/>
                    <xsd:enumeration value="vitaminwater uncapped"/>
                    <xsd:enumeration value="vitaminwater zero"/>
                    <xsd:enumeration value="Workplace Media"/>
                    <xsd:enumeration value="World Cup 2010"/>
                    <xsd:enumeration value="You're Up vw/vwz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2" ma:displayName="Author"/>
        <xsd:element ref="dcterms:created" minOccurs="0" maxOccurs="1"/>
        <xsd:element ref="dc:identifier" minOccurs="0" maxOccurs="1"/>
        <xsd:element name="contentType" minOccurs="0" maxOccurs="1" type="xsd:string" ma:index="49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1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_x0020_Date xmlns="d273a672-0537-4d9d-8919-feae0bb1530e"/>
    <Language xmlns="http://schemas.microsoft.com/sharepoint/v3">English</Language>
    <Related_x0020_Document1 xmlns="d273a672-0537-4d9d-8919-feae0bb1530e">System Planning Meeting Occasion Based Bundled Offers 2016 Internal Presentations</Related_x0020_Document1>
    <Program_x0020_Name xmlns="2e27d03d-2d27-49cb-956f-7d3c99a10364"/>
    <Beverage_Category xmlns="d273a672-0537-4d9d-8919-feae0bb1530e"/>
    <Related_x0020_Document2 xmlns="d273a672-0537-4d9d-8919-feae0bb1530e">Occasion Based Bundle Offers 2016 Selling Overview</Related_x0020_Document2>
    <Sub-channelName xmlns="d273a672-0537-4d9d-8919-feae0bb1530e"/>
    <Related_x0020_Document3 xmlns="d273a672-0537-4d9d-8919-feae0bb1530e" xsi:nil="true"/>
    <Related_x0020_Topicpages xmlns="d273a672-0537-4d9d-8919-feae0bb1530e"/>
    <Contact_x0020_Phone xmlns="d273a672-0537-4d9d-8919-feae0bb1530e"/>
    <Related_x0020_Document4 xmlns="d273a672-0537-4d9d-8919-feae0bb1530e" xsi:nil="true"/>
    <Trimester xmlns="d273a672-0537-4d9d-8919-feae0bb1530e"/>
    <PublishingContactEmail xmlns="http://schemas.microsoft.com/sharepoint/v3"/>
    <Related_x0020_Document5 xmlns="d273a672-0537-4d9d-8919-feae0bb1530e" xsi:nil="true"/>
    <Related_x0020_URL1 xmlns="d273a672-0537-4d9d-8919-feae0bb1530e">
      <Url>http://sp2010-prod-default-cokechannel.coke.com/Plan/BusinessPlans/Business%20Plans/Internal%20Presentation/System_Planning_Meeting_OBBO_2016_Internal%20Presentation.pptx</Url>
      <Description>/Plan/BusinessPlans/Business Plans/Internal Presentation/System_Planning_Meeting_OBBO_2016_Internal Presentation.pptx</Description>
    </Related_x0020_URL1>
    <Related_x0020_URL4 xmlns="d273a672-0537-4d9d-8919-feae0bb1530e">
      <Url xsi:nil="true"/>
      <Description xsi:nil="true"/>
    </Related_x0020_URL4>
    <ProgramName xmlns="d273a672-0537-4d9d-8919-feae0bb1530e"/>
    <Customer_x0020_Name xmlns="d273a672-0537-4d9d-8919-feae0bb1530e" xsi:nil="true"/>
    <Business_Sub_Group_Name xmlns="d273a672-0537-4d9d-8919-feae0bb1530e"/>
    <Marketing_x0020_Asset_x0020_Name xmlns="d273a672-0537-4d9d-8919-feae0bb1530e" xsi:nil="true"/>
    <Beverage_x0020_Form_x0020_Name xmlns="d273a672-0537-4d9d-8919-feae0bb1530e"/>
    <Business_Group_Name xmlns="d273a672-0537-4d9d-8919-feae0bb1530e">
      <Value>Retail</Value>
    </Business_Group_Name>
    <Related_x0020_URL5 xmlns="d273a672-0537-4d9d-8919-feae0bb1530e">
      <Url xsi:nil="true"/>
      <Description xsi:nil="true"/>
    </Related_x0020_URL5>
    <Out_x0020_Of_x0020_Market_x0020_Date xmlns="d273a672-0537-4d9d-8919-feae0bb1530e">2017-12-31T05:00:00+00:00</Out_x0020_Of_x0020_Market_x0020_Date>
    <In_x0020_Market_x0020_Date xmlns="d273a672-0537-4d9d-8919-feae0bb1530e">2017-01-01T05:00:00+00:00</In_x0020_Market_x0020_Date>
    <Months xmlns="d273a672-0537-4d9d-8919-feae0bb1530e">
      <Value>4</Value>
      <Value>8</Value>
      <Value>12</Value>
      <Value>2</Value>
      <Value>1</Value>
      <Value>7</Value>
      <Value>6</Value>
      <Value>3</Value>
      <Value>5</Value>
      <Value>11</Value>
      <Value>10</Value>
      <Value>9</Value>
    </Months>
    <Notification_x0020_Text1 xmlns="d273a672-0537-4d9d-8919-feae0bb1530e">&lt;None&gt;</Notification_x0020_Text1>
    <Related_x0020_URL2 xmlns="d273a672-0537-4d9d-8919-feae0bb1530e">
      <Url>http://sp2010-prod-default-cokechannel.coke.com/Customers/SellingTools/Selling%20Tools/Overview/OBBO_2016_Selling_Overview.pptx</Url>
      <Description>/Customers/SellingTools/Selling Tools/Overview/OBBO_2016_Selling_Overview.pptx</Description>
    </Related_x0020_URL2>
    <PackageName xmlns="d273a672-0537-4d9d-8919-feae0bb1530e"/>
    <Brand_x0020_Name xmlns="d273a672-0537-4d9d-8919-feae0bb1530e"/>
    <Year xmlns="d273a672-0537-4d9d-8919-feae0bb1530e">2016</Year>
    <CCDescription xmlns="d273a672-0537-4d9d-8919-feae0bb1530e">View this execution guidelines for OBBO activation details by channel. This deck targets internal audiences within the Coca-Cola system and promotes building a solution to accelerate incidence and revenue growth.</CCDescription>
    <Sub-channel xmlns="d273a672-0537-4d9d-8919-feae0bb1530e"/>
    <Description xmlns="d273a672-0537-4d9d-8919-feae0bb1530e" xsi:nil="true"/>
    <Consumer_x0020_Group_x0020_Name xmlns="d273a672-0537-4d9d-8919-feae0bb1530e"/>
    <PublishingContactName xmlns="http://schemas.microsoft.com/sharepoint/v3">Gabriel Barbosa</PublishingContactName>
    <Related_x0020_URL3 xmlns="d273a672-0537-4d9d-8919-feae0bb1530e">
      <Url xsi:nil="true"/>
      <Description xsi:nil="true"/>
    </Related_x0020_URL3>
    <Expiration_x0020_Extended_x0020_Counter xmlns="d273a672-0537-4d9d-8919-feae0bb1530e">0</Expiration_x0020_Extended_x0020_Counter>
    <Channel_Name xmlns="d273a672-0537-4d9d-8919-feae0bb1530e"/>
    <ChannelName xmlns="d273a672-0537-4d9d-8919-feae0bb1530e">
      <Value>11</Value>
      <Value>13</Value>
      <Value>24</Value>
      <Value>35</Value>
      <Value>15</Value>
      <Value>18</Value>
    </ChannelName>
    <Alert_x0020_User xmlns="d273a672-0537-4d9d-8919-feae0bb1530e">Yes</Alert_x0020_User>
    <Send_x0020_Expiration_x0020_Notification xmlns="d273a672-0537-4d9d-8919-feae0bb1530e">Yes</Send_x0020_Expiration_x0020_Notification>
    <Order_x0020_Deadline_x0020_Date xmlns="d273a672-0537-4d9d-8919-feae0bb1530e" xsi:nil="true"/>
    <Package_x0020_Name xmlns="d273a672-0537-4d9d-8919-feae0bb1530e"/>
    <Contributor_x0020_Action xmlns="d273a672-0537-4d9d-8919-feae0bb1530e" xsi:nil="true"/>
    <Insights_x0020_Category xmlns="d273a672-0537-4d9d-8919-feae0bb1530e" xsi:nil="true"/>
  </documentManagement>
</p:properties>
</file>

<file path=customXml/itemProps1.xml><?xml version="1.0" encoding="utf-8"?>
<ds:datastoreItem xmlns:ds="http://schemas.openxmlformats.org/officeDocument/2006/customXml" ds:itemID="{9793EF3A-F4B6-451A-894E-BFF29FE8D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0B1B26-22DB-4922-A615-A74FA1D1C32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917838A-F21B-498E-80EE-38C4CF6B7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73a672-0537-4d9d-8919-feae0bb1530e"/>
    <ds:schemaRef ds:uri="2e27d03d-2d27-49cb-956f-7d3c99a10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90C0EF2-8D8E-4A93-ACD6-987B5FCE0CB6}">
  <ds:schemaRefs>
    <ds:schemaRef ds:uri="http://schemas.microsoft.com/office/2006/metadata/properties"/>
    <ds:schemaRef ds:uri="2e27d03d-2d27-49cb-956f-7d3c99a10364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273a672-0537-4d9d-8919-feae0bb1530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Microsoft Macintosh PowerPoint</Application>
  <PresentationFormat>Custom</PresentationFormat>
  <Paragraphs>483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HYDRATION OCCASION PATHWAYS: Convenience Retail</vt:lpstr>
      <vt:lpstr>Hydration OBBOs 2018- Brands and Targets</vt:lpstr>
      <vt:lpstr>2018 OBBO Calendar- CR Channel</vt:lpstr>
      <vt:lpstr>CR 2018 Sustaining PicOS </vt:lpstr>
      <vt:lpstr>PowerPoint Presentation</vt:lpstr>
      <vt:lpstr>Hydration OBBO Convenience Retail: ACTIVE LIFESTYLE</vt:lpstr>
      <vt:lpstr>HYDRATION Sports/Active LS pathway:  convenience retail Q3 &amp; Q4</vt:lpstr>
      <vt:lpstr>Hydration Active Lifestyle Sports OBBO Large Store &amp; CR: METAL MERCHANDISER</vt:lpstr>
      <vt:lpstr>Hydration Active Lifestyle Sports OBBO Convenience Retail: CORRUGATE DISPLAY</vt:lpstr>
      <vt:lpstr>Hydration Active Lifestyle/Sports OBBO CR: END CAP DRESS KIT</vt:lpstr>
      <vt:lpstr>Hydration Active Lifestyle Sports OBBO Large Store: HYDRATE &amp; RECOVER DISPLAY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Occasion Based Bundle Offers 2017 Execution Guidelines</dc:title>
  <dc:creator/>
  <cp:keywords>OBBO Occasion, Occasion Based Bundle Offer, Fresh to Go Hydration, Mental Renewal, Refreshment Meals, obbo, obbos, NL100915OBBO, operating plan, retailer plan</cp:keywords>
  <cp:lastModifiedBy/>
  <cp:revision>1</cp:revision>
  <dcterms:created xsi:type="dcterms:W3CDTF">2015-10-08T20:22:31Z</dcterms:created>
  <dcterms:modified xsi:type="dcterms:W3CDTF">2017-12-16T18:13:16Z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10626521</vt:lpwstr>
  </property>
  <property fmtid="{D5CDD505-2E9C-101B-9397-08002B2CF9AE}" pid="3" name="_dlc_policyId">
    <vt:lpwstr/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D5.0.2</vt:lpwstr>
  </property>
  <property fmtid="{D5CDD505-2E9C-101B-9397-08002B2CF9AE}" pid="6" name="ContentTypeId">
    <vt:lpwstr>0x0101001E45F0EB25DA874A8F43A9674B8723F5030400F43BBCAB6F670949880C7C4204BB1170</vt:lpwstr>
  </property>
  <property fmtid="{D5CDD505-2E9C-101B-9397-08002B2CF9AE}" pid="7" name="_dlc_DocId">
    <vt:lpwstr>COKE-134-3905</vt:lpwstr>
  </property>
  <property fmtid="{D5CDD505-2E9C-101B-9397-08002B2CF9AE}" pid="8" name="ItemRetentionFormula">
    <vt:lpwstr/>
  </property>
  <property fmtid="{D5CDD505-2E9C-101B-9397-08002B2CF9AE}" pid="9" name="_dlc_DocIdItemGuid">
    <vt:lpwstr>7a3dd717-d1af-482a-a072-514d7197e4e4</vt:lpwstr>
  </property>
  <property fmtid="{D5CDD505-2E9C-101B-9397-08002B2CF9AE}" pid="10" name="vti_description">
    <vt:lpwstr/>
  </property>
  <property fmtid="{D5CDD505-2E9C-101B-9397-08002B2CF9AE}" pid="11" name="_dlc_DocIdUrl">
    <vt:lpwstr>http://sp2010-prod-default-cokechannel.coke.com/Plan/Programs/_layouts/DocIdRedir.aspx?ID=COKE-134-3905, COKE-134-3905</vt:lpwstr>
  </property>
  <property fmtid="{D5CDD505-2E9C-101B-9397-08002B2CF9AE}" pid="12" name="FATIntVersion">
    <vt:i4>15</vt:i4>
  </property>
  <property fmtid="{D5CDD505-2E9C-101B-9397-08002B2CF9AE}" pid="13" name="FILEGUID">
    <vt:lpwstr>4cddf8e8-0018-4a0c-9ab9-732e11e0092e</vt:lpwstr>
  </property>
  <property fmtid="{D5CDD505-2E9C-101B-9397-08002B2CF9AE}" pid="14" name="MODFILEGUID">
    <vt:lpwstr>b93ddec0-aeb8-4b8f-8eee-dcf04b2ab782</vt:lpwstr>
  </property>
  <property fmtid="{D5CDD505-2E9C-101B-9397-08002B2CF9AE}" pid="15" name="FILEOWNER">
    <vt:lpwstr/>
  </property>
  <property fmtid="{D5CDD505-2E9C-101B-9397-08002B2CF9AE}" pid="16" name="MODFILEOWNER">
    <vt:lpwstr>L28011</vt:lpwstr>
  </property>
  <property fmtid="{D5CDD505-2E9C-101B-9397-08002B2CF9AE}" pid="17" name="IPPCLASS">
    <vt:i4>1</vt:i4>
  </property>
  <property fmtid="{D5CDD505-2E9C-101B-9397-08002B2CF9AE}" pid="18" name="MODIPPCLASS">
    <vt:i4>1</vt:i4>
  </property>
  <property fmtid="{D5CDD505-2E9C-101B-9397-08002B2CF9AE}" pid="19" name="MACHINEID">
    <vt:lpwstr>AOCL286362</vt:lpwstr>
  </property>
  <property fmtid="{D5CDD505-2E9C-101B-9397-08002B2CF9AE}" pid="20" name="MODMACHINEID">
    <vt:lpwstr>L28011-0730</vt:lpwstr>
  </property>
  <property fmtid="{D5CDD505-2E9C-101B-9397-08002B2CF9AE}" pid="21" name="CURRENTCLASS">
    <vt:lpwstr>Classified - No Category</vt:lpwstr>
  </property>
</Properties>
</file>